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1" r:id="rId4"/>
    <p:sldId id="298" r:id="rId5"/>
    <p:sldId id="300" r:id="rId6"/>
    <p:sldId id="302" r:id="rId7"/>
    <p:sldId id="299" r:id="rId8"/>
    <p:sldId id="303" r:id="rId9"/>
    <p:sldId id="301" r:id="rId10"/>
    <p:sldId id="304" r:id="rId11"/>
    <p:sldId id="331" r:id="rId12"/>
    <p:sldId id="263" r:id="rId13"/>
    <p:sldId id="275" r:id="rId14"/>
    <p:sldId id="330" r:id="rId15"/>
    <p:sldId id="269" r:id="rId16"/>
    <p:sldId id="268" r:id="rId17"/>
    <p:sldId id="332" r:id="rId18"/>
    <p:sldId id="333" r:id="rId19"/>
    <p:sldId id="334" r:id="rId20"/>
    <p:sldId id="308" r:id="rId21"/>
    <p:sldId id="335" r:id="rId22"/>
    <p:sldId id="259" r:id="rId23"/>
    <p:sldId id="271" r:id="rId24"/>
    <p:sldId id="272" r:id="rId25"/>
    <p:sldId id="273" r:id="rId26"/>
    <p:sldId id="274" r:id="rId27"/>
    <p:sldId id="309" r:id="rId28"/>
    <p:sldId id="336" r:id="rId29"/>
    <p:sldId id="337" r:id="rId30"/>
    <p:sldId id="264" r:id="rId31"/>
    <p:sldId id="260" r:id="rId32"/>
    <p:sldId id="311" r:id="rId33"/>
    <p:sldId id="312" r:id="rId34"/>
    <p:sldId id="276" r:id="rId35"/>
    <p:sldId id="313" r:id="rId36"/>
    <p:sldId id="277" r:id="rId37"/>
    <p:sldId id="314" r:id="rId38"/>
    <p:sldId id="316" r:id="rId39"/>
    <p:sldId id="279" r:id="rId40"/>
    <p:sldId id="315" r:id="rId41"/>
    <p:sldId id="317" r:id="rId42"/>
    <p:sldId id="318" r:id="rId43"/>
    <p:sldId id="266" r:id="rId44"/>
    <p:sldId id="280" r:id="rId45"/>
    <p:sldId id="319" r:id="rId46"/>
    <p:sldId id="281" r:id="rId47"/>
    <p:sldId id="321" r:id="rId48"/>
    <p:sldId id="322" r:id="rId49"/>
    <p:sldId id="323" r:id="rId50"/>
    <p:sldId id="320" r:id="rId51"/>
    <p:sldId id="282" r:id="rId52"/>
    <p:sldId id="324" r:id="rId53"/>
    <p:sldId id="284" r:id="rId54"/>
    <p:sldId id="285" r:id="rId55"/>
    <p:sldId id="325" r:id="rId56"/>
    <p:sldId id="326" r:id="rId57"/>
    <p:sldId id="291" r:id="rId58"/>
    <p:sldId id="292" r:id="rId59"/>
    <p:sldId id="338" r:id="rId60"/>
    <p:sldId id="339" r:id="rId61"/>
    <p:sldId id="340" r:id="rId62"/>
    <p:sldId id="341" r:id="rId63"/>
    <p:sldId id="297" r:id="rId64"/>
  </p:sldIdLst>
  <p:sldSz cx="9144000" cy="6858000" type="screen4x3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E39"/>
    <a:srgbClr val="004821"/>
    <a:srgbClr val="FFFF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34587" autoAdjust="0"/>
    <p:restoredTop sz="94659" autoAdjust="0"/>
  </p:normalViewPr>
  <p:slideViewPr>
    <p:cSldViewPr>
      <p:cViewPr>
        <p:scale>
          <a:sx n="100" d="100"/>
          <a:sy n="100" d="100"/>
        </p:scale>
        <p:origin x="-1848" y="-2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6546C-FBD2-4BA5-8B6F-83BD3A67E320}" type="datetimeFigureOut">
              <a:rPr lang="es-EC" smtClean="0"/>
              <a:pPr/>
              <a:t>13/09/2023</a:t>
            </a:fld>
            <a:endParaRPr lang="es-EC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DAAE9-4D33-4EFB-BF5B-6561AC84780D}" type="slidenum">
              <a:rPr lang="es-EC" smtClean="0"/>
              <a:pPr/>
              <a:t>‹Nº›</a:t>
            </a:fld>
            <a:endParaRPr lang="es-EC" dirty="0"/>
          </a:p>
        </p:txBody>
      </p:sp>
      <p:sp>
        <p:nvSpPr>
          <p:cNvPr id="10" name="9 Rectángulo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6546C-FBD2-4BA5-8B6F-83BD3A67E320}" type="datetimeFigureOut">
              <a:rPr lang="es-EC" smtClean="0"/>
              <a:pPr/>
              <a:t>13/09/2023</a:t>
            </a:fld>
            <a:endParaRPr lang="es-EC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DAAE9-4D33-4EFB-BF5B-6561AC84780D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6546C-FBD2-4BA5-8B6F-83BD3A67E320}" type="datetimeFigureOut">
              <a:rPr lang="es-EC" smtClean="0"/>
              <a:pPr/>
              <a:t>13/09/2023</a:t>
            </a:fld>
            <a:endParaRPr lang="es-EC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DAAE9-4D33-4EFB-BF5B-6561AC84780D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6546C-FBD2-4BA5-8B6F-83BD3A67E320}" type="datetimeFigureOut">
              <a:rPr lang="es-EC" smtClean="0"/>
              <a:pPr/>
              <a:t>13/09/2023</a:t>
            </a:fld>
            <a:endParaRPr lang="es-EC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DAAE9-4D33-4EFB-BF5B-6561AC84780D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6546C-FBD2-4BA5-8B6F-83BD3A67E320}" type="datetimeFigureOut">
              <a:rPr lang="es-EC" smtClean="0"/>
              <a:pPr/>
              <a:t>13/09/2023</a:t>
            </a:fld>
            <a:endParaRPr lang="es-EC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DAAE9-4D33-4EFB-BF5B-6561AC84780D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6546C-FBD2-4BA5-8B6F-83BD3A67E320}" type="datetimeFigureOut">
              <a:rPr lang="es-EC" smtClean="0"/>
              <a:pPr/>
              <a:t>13/09/2023</a:t>
            </a:fld>
            <a:endParaRPr lang="es-EC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DAAE9-4D33-4EFB-BF5B-6561AC84780D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6546C-FBD2-4BA5-8B6F-83BD3A67E320}" type="datetimeFigureOut">
              <a:rPr lang="es-EC" smtClean="0"/>
              <a:pPr/>
              <a:t>13/09/2023</a:t>
            </a:fld>
            <a:endParaRPr lang="es-EC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DAAE9-4D33-4EFB-BF5B-6561AC84780D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6546C-FBD2-4BA5-8B6F-83BD3A67E320}" type="datetimeFigureOut">
              <a:rPr lang="es-EC" smtClean="0"/>
              <a:pPr/>
              <a:t>13/09/2023</a:t>
            </a:fld>
            <a:endParaRPr lang="es-EC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DAAE9-4D33-4EFB-BF5B-6561AC84780D}" type="slidenum">
              <a:rPr lang="es-EC" smtClean="0"/>
              <a:pPr/>
              <a:t>‹Nº›</a:t>
            </a:fld>
            <a:endParaRPr lang="es-EC" dirty="0"/>
          </a:p>
        </p:txBody>
      </p:sp>
      <p:sp>
        <p:nvSpPr>
          <p:cNvPr id="12" name="11 Rectángulo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s-ES" dirty="0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83C6546C-FBD2-4BA5-8B6F-83BD3A67E320}" type="datetimeFigureOut">
              <a:rPr lang="es-EC" smtClean="0"/>
              <a:pPr/>
              <a:t>13/09/2023</a:t>
            </a:fld>
            <a:endParaRPr lang="es-EC" dirty="0"/>
          </a:p>
        </p:txBody>
      </p:sp>
      <p:sp>
        <p:nvSpPr>
          <p:cNvPr id="11" name="10 Rectángulo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E52DAAE9-4D33-4EFB-BF5B-6561AC84780D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6546C-FBD2-4BA5-8B6F-83BD3A67E320}" type="datetimeFigureOut">
              <a:rPr lang="es-EC" smtClean="0"/>
              <a:pPr/>
              <a:t>13/09/2023</a:t>
            </a:fld>
            <a:endParaRPr lang="es-EC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DAAE9-4D33-4EFB-BF5B-6561AC84780D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7 Rectángulo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6546C-FBD2-4BA5-8B6F-83BD3A67E320}" type="datetimeFigureOut">
              <a:rPr lang="es-EC" smtClean="0"/>
              <a:pPr/>
              <a:t>13/09/2023</a:t>
            </a:fld>
            <a:endParaRPr lang="es-EC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s-EC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DAAE9-4D33-4EFB-BF5B-6561AC84780D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7" name="6 Rectángulo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83C6546C-FBD2-4BA5-8B6F-83BD3A67E320}" type="datetimeFigureOut">
              <a:rPr lang="es-EC" smtClean="0"/>
              <a:pPr/>
              <a:t>13/09/2023</a:t>
            </a:fld>
            <a:endParaRPr lang="es-EC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s-EC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E52DAAE9-4D33-4EFB-BF5B-6561AC84780D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oftprayog.in/programming/signals-in-linux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softprayog.in/programming/posix-real-time-signals-in-linux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man7.org/linux/man-pages/man7/signal.7.html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python.org/3/library/socket.html" TargetMode="Externa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oracle.com/javase/7/docs/api/java/net/package-summary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71472" y="2357430"/>
            <a:ext cx="7851648" cy="1828800"/>
          </a:xfrm>
        </p:spPr>
        <p:txBody>
          <a:bodyPr/>
          <a:lstStyle/>
          <a:p>
            <a:pPr algn="ctr"/>
            <a:r>
              <a:rPr lang="es-EC" dirty="0" smtClean="0"/>
              <a:t>Comunicación entre procesos</a:t>
            </a:r>
            <a:endParaRPr lang="es-EC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Objetivo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2428868"/>
            <a:ext cx="8229600" cy="3214710"/>
          </a:xfrm>
        </p:spPr>
        <p:txBody>
          <a:bodyPr/>
          <a:lstStyle/>
          <a:p>
            <a:r>
              <a:rPr lang="es-EC" dirty="0" smtClean="0"/>
              <a:t>Que los procesos puedan compartir datos y cooperar entre sí para lograr un objetivo común.</a:t>
            </a:r>
            <a:endParaRPr lang="es-EC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>IPC – Inter Process Communication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1000100" y="2928934"/>
            <a:ext cx="7686700" cy="3500462"/>
          </a:xfrm>
        </p:spPr>
        <p:txBody>
          <a:bodyPr>
            <a:normAutofit/>
          </a:bodyPr>
          <a:lstStyle/>
          <a:p>
            <a:r>
              <a:rPr lang="es-EC" sz="2800" dirty="0" smtClean="0"/>
              <a:t>Señales</a:t>
            </a:r>
          </a:p>
          <a:p>
            <a:r>
              <a:rPr lang="es-EC" sz="2800" dirty="0" smtClean="0"/>
              <a:t>Tuberías (Pipes)</a:t>
            </a:r>
          </a:p>
          <a:p>
            <a:r>
              <a:rPr lang="es-EC" sz="2800" dirty="0" smtClean="0"/>
              <a:t>Tuberías nombradas (FIFOs)</a:t>
            </a:r>
          </a:p>
          <a:p>
            <a:r>
              <a:rPr lang="es-EC" sz="2800" dirty="0" smtClean="0"/>
              <a:t>Memoria Compartida</a:t>
            </a:r>
          </a:p>
          <a:p>
            <a:r>
              <a:rPr lang="es-EC" sz="2800" dirty="0" smtClean="0"/>
              <a:t>Cola de mensajes</a:t>
            </a:r>
          </a:p>
          <a:p>
            <a:r>
              <a:rPr lang="es-EC" sz="2800" dirty="0" smtClean="0"/>
              <a:t>Sockets</a:t>
            </a:r>
          </a:p>
          <a:p>
            <a:r>
              <a:rPr lang="es-EC" sz="2800" dirty="0" smtClean="0">
                <a:solidFill>
                  <a:schemeClr val="tx1">
                    <a:lumMod val="50000"/>
                  </a:schemeClr>
                </a:solidFill>
              </a:rPr>
              <a:t>Semáforos</a:t>
            </a:r>
          </a:p>
          <a:p>
            <a:endParaRPr lang="es-EC" sz="2800" dirty="0"/>
          </a:p>
        </p:txBody>
      </p:sp>
      <p:sp>
        <p:nvSpPr>
          <p:cNvPr id="4" name="5 Marcador de contenido"/>
          <p:cNvSpPr txBox="1">
            <a:spLocks/>
          </p:cNvSpPr>
          <p:nvPr/>
        </p:nvSpPr>
        <p:spPr>
          <a:xfrm>
            <a:off x="571472" y="1714488"/>
            <a:ext cx="7891490" cy="785818"/>
          </a:xfrm>
          <a:prstGeom prst="rect">
            <a:avLst/>
          </a:prstGeom>
        </p:spPr>
        <p:txBody>
          <a:bodyPr vert="horz" lIns="54864" tIns="91440" rtlCol="0">
            <a:noAutofit/>
          </a:bodyPr>
          <a:lstStyle/>
          <a:p>
            <a:pPr marL="438912" marR="0" lvl="0" indent="-32004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s-EC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Mecanismos</a:t>
            </a:r>
            <a:r>
              <a:rPr kumimoji="0" lang="es-EC" sz="3200" b="0" i="0" u="none" strike="noStrike" kern="1200" cap="none" spc="0" normalizeH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para la comunicación</a:t>
            </a:r>
          </a:p>
          <a:p>
            <a:pPr marL="438912" marR="0" lvl="0" indent="-32004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s-EC" sz="3200" b="0" i="0" u="none" strike="noStrike" kern="1200" cap="none" spc="0" normalizeH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 sincronización entre procesos.</a:t>
            </a:r>
            <a:endParaRPr kumimoji="0" lang="es-EC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Señales</a:t>
            </a:r>
            <a:endParaRPr lang="es-EC" dirty="0"/>
          </a:p>
        </p:txBody>
      </p:sp>
      <p:sp>
        <p:nvSpPr>
          <p:cNvPr id="12" name="5 Marcador de contenido"/>
          <p:cNvSpPr>
            <a:spLocks noGrp="1"/>
          </p:cNvSpPr>
          <p:nvPr>
            <p:ph idx="1"/>
          </p:nvPr>
        </p:nvSpPr>
        <p:spPr>
          <a:xfrm>
            <a:off x="457200" y="1928802"/>
            <a:ext cx="8229600" cy="1071570"/>
          </a:xfrm>
        </p:spPr>
        <p:txBody>
          <a:bodyPr>
            <a:noAutofit/>
          </a:bodyPr>
          <a:lstStyle/>
          <a:p>
            <a:r>
              <a:rPr lang="es-EC" dirty="0" smtClean="0"/>
              <a:t>Un proceso emite una señal hacia otro proceso o grupo de procesos para </a:t>
            </a:r>
            <a:r>
              <a:rPr lang="es-EC" dirty="0" smtClean="0">
                <a:solidFill>
                  <a:srgbClr val="00B050"/>
                </a:solidFill>
              </a:rPr>
              <a:t>comunicar la ocurrencia de algún evento</a:t>
            </a:r>
            <a:r>
              <a:rPr lang="es-EC" dirty="0" smtClean="0"/>
              <a:t>.</a:t>
            </a:r>
          </a:p>
        </p:txBody>
      </p:sp>
      <p:sp>
        <p:nvSpPr>
          <p:cNvPr id="4" name="3 Rectángulo redondeado"/>
          <p:cNvSpPr/>
          <p:nvPr/>
        </p:nvSpPr>
        <p:spPr>
          <a:xfrm>
            <a:off x="1071538" y="4714884"/>
            <a:ext cx="1714512" cy="928694"/>
          </a:xfrm>
          <a:prstGeom prst="round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 smtClean="0"/>
              <a:t>PROCESO A</a:t>
            </a:r>
            <a:endParaRPr lang="es-EC" dirty="0"/>
          </a:p>
        </p:txBody>
      </p:sp>
      <p:sp>
        <p:nvSpPr>
          <p:cNvPr id="7" name="6 Rectángulo redondeado"/>
          <p:cNvSpPr/>
          <p:nvPr/>
        </p:nvSpPr>
        <p:spPr>
          <a:xfrm>
            <a:off x="6000760" y="4714884"/>
            <a:ext cx="1714512" cy="928694"/>
          </a:xfrm>
          <a:prstGeom prst="round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 smtClean="0"/>
              <a:t>PROCESO B</a:t>
            </a:r>
            <a:endParaRPr lang="es-EC" dirty="0"/>
          </a:p>
        </p:txBody>
      </p:sp>
      <p:cxnSp>
        <p:nvCxnSpPr>
          <p:cNvPr id="14" name="13 Conector recto de flecha"/>
          <p:cNvCxnSpPr>
            <a:stCxn id="4" idx="3"/>
            <a:endCxn id="7" idx="1"/>
          </p:cNvCxnSpPr>
          <p:nvPr/>
        </p:nvCxnSpPr>
        <p:spPr>
          <a:xfrm>
            <a:off x="2786050" y="5179231"/>
            <a:ext cx="3214710" cy="1588"/>
          </a:xfrm>
          <a:prstGeom prst="straightConnector1">
            <a:avLst/>
          </a:prstGeom>
          <a:ln w="25400">
            <a:solidFill>
              <a:schemeClr val="tx1">
                <a:lumMod val="65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15 CuadroTexto"/>
          <p:cNvSpPr txBox="1"/>
          <p:nvPr/>
        </p:nvSpPr>
        <p:spPr>
          <a:xfrm>
            <a:off x="3929058" y="4643446"/>
            <a:ext cx="1034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2400" dirty="0" smtClean="0">
                <a:solidFill>
                  <a:schemeClr val="tx1">
                    <a:lumMod val="75000"/>
                  </a:schemeClr>
                </a:solidFill>
              </a:rPr>
              <a:t>señal</a:t>
            </a:r>
            <a:endParaRPr lang="es-EC" sz="2400" dirty="0">
              <a:solidFill>
                <a:schemeClr val="tx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Señales de LINUX</a:t>
            </a:r>
            <a:endParaRPr lang="es-EC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9011" y="2214554"/>
            <a:ext cx="8023517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CuadroTexto"/>
          <p:cNvSpPr txBox="1"/>
          <p:nvPr/>
        </p:nvSpPr>
        <p:spPr>
          <a:xfrm>
            <a:off x="500034" y="5500702"/>
            <a:ext cx="80393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1600" dirty="0" smtClean="0">
                <a:hlinkClick r:id="rId3"/>
              </a:rPr>
              <a:t>https://www.softprayog.in/programming/signals-in-linux</a:t>
            </a:r>
            <a:endParaRPr lang="es-EC" sz="1600" dirty="0" smtClean="0"/>
          </a:p>
          <a:p>
            <a:r>
              <a:rPr lang="es-EC" sz="1600" dirty="0" smtClean="0">
                <a:hlinkClick r:id="rId4"/>
              </a:rPr>
              <a:t>https://www.softprayog.in/programming/posix-real-time-signals-in-linux</a:t>
            </a:r>
            <a:endParaRPr lang="es-EC" sz="1600" dirty="0" smtClean="0"/>
          </a:p>
          <a:p>
            <a:endParaRPr lang="es-EC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Señales de LINUX</a:t>
            </a:r>
            <a:endParaRPr lang="es-EC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2071677"/>
            <a:ext cx="7286676" cy="3304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CuadroTexto"/>
          <p:cNvSpPr txBox="1"/>
          <p:nvPr/>
        </p:nvSpPr>
        <p:spPr>
          <a:xfrm>
            <a:off x="785786" y="5643578"/>
            <a:ext cx="75009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000" dirty="0" smtClean="0">
                <a:latin typeface="+mj-lt"/>
                <a:hlinkClick r:id="rId3"/>
              </a:rPr>
              <a:t>https://man7.org/linux/man-pages/man7/signal.7.html</a:t>
            </a:r>
            <a:endParaRPr lang="es-EC" sz="2000" dirty="0" smtClean="0">
              <a:latin typeface="+mj-lt"/>
            </a:endParaRPr>
          </a:p>
          <a:p>
            <a:endParaRPr lang="es-EC" sz="2000" dirty="0">
              <a:latin typeface="+mj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Señales en C</a:t>
            </a:r>
            <a:endParaRPr lang="es-EC" dirty="0"/>
          </a:p>
        </p:txBody>
      </p:sp>
      <p:sp>
        <p:nvSpPr>
          <p:cNvPr id="12" name="5 Marcador de contenido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1643074"/>
          </a:xfrm>
        </p:spPr>
        <p:txBody>
          <a:bodyPr>
            <a:noAutofit/>
          </a:bodyPr>
          <a:lstStyle/>
          <a:p>
            <a:r>
              <a:rPr lang="es-EC" sz="2800" dirty="0" smtClean="0"/>
              <a:t>Cambiar el comportamiento por defecto de la señal.</a:t>
            </a:r>
          </a:p>
          <a:p>
            <a:pPr>
              <a:buNone/>
            </a:pPr>
            <a:r>
              <a:rPr lang="en-US" sz="2800" b="1" dirty="0" smtClean="0">
                <a:latin typeface="Consolas" pitchFamily="49" charset="0"/>
                <a:cs typeface="Consolas" pitchFamily="49" charset="0"/>
              </a:rPr>
              <a:t>	</a:t>
            </a:r>
            <a:r>
              <a:rPr lang="en-US" sz="2000" b="1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#include &lt;signal.h&gt;</a:t>
            </a:r>
            <a:endParaRPr lang="en-US" sz="1800" b="1" dirty="0" smtClean="0">
              <a:solidFill>
                <a:srgbClr val="00B050"/>
              </a:solidFill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r>
              <a:rPr lang="en-US" sz="18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	</a:t>
            </a:r>
            <a:r>
              <a:rPr lang="en-US" sz="2000" b="1" dirty="0" smtClean="0">
                <a:solidFill>
                  <a:srgbClr val="00B0F0"/>
                </a:solidFill>
              </a:rPr>
              <a:t>int sigaction</a:t>
            </a:r>
          </a:p>
          <a:p>
            <a:pPr>
              <a:buNone/>
            </a:pPr>
            <a:r>
              <a:rPr lang="en-US" sz="2000" b="1" dirty="0" smtClean="0">
                <a:solidFill>
                  <a:srgbClr val="00B0F0"/>
                </a:solidFill>
              </a:rPr>
              <a:t>	(</a:t>
            </a:r>
          </a:p>
          <a:p>
            <a:pPr>
              <a:buNone/>
            </a:pPr>
            <a:r>
              <a:rPr lang="en-US" sz="2000" b="1" dirty="0" smtClean="0">
                <a:solidFill>
                  <a:srgbClr val="00B0F0"/>
                </a:solidFill>
              </a:rPr>
              <a:t>		int </a:t>
            </a:r>
            <a:r>
              <a:rPr lang="en-US" sz="2000" i="1" dirty="0" smtClean="0">
                <a:solidFill>
                  <a:srgbClr val="00B0F0"/>
                </a:solidFill>
              </a:rPr>
              <a:t>signum</a:t>
            </a:r>
            <a:r>
              <a:rPr lang="en-US" sz="2000" b="1" dirty="0" smtClean="0">
                <a:solidFill>
                  <a:srgbClr val="00B0F0"/>
                </a:solidFill>
              </a:rPr>
              <a:t>, </a:t>
            </a:r>
          </a:p>
          <a:p>
            <a:pPr>
              <a:buNone/>
            </a:pPr>
            <a:r>
              <a:rPr lang="en-US" sz="2000" b="1" dirty="0" smtClean="0">
                <a:solidFill>
                  <a:srgbClr val="00B0F0"/>
                </a:solidFill>
              </a:rPr>
              <a:t>		const struct sigaction *restrict </a:t>
            </a:r>
            <a:r>
              <a:rPr lang="en-US" sz="2000" i="1" dirty="0" smtClean="0">
                <a:solidFill>
                  <a:srgbClr val="00B0F0"/>
                </a:solidFill>
              </a:rPr>
              <a:t>act</a:t>
            </a:r>
            <a:r>
              <a:rPr lang="en-US" sz="2000" b="1" dirty="0" smtClean="0">
                <a:solidFill>
                  <a:srgbClr val="00B0F0"/>
                </a:solidFill>
              </a:rPr>
              <a:t>,</a:t>
            </a:r>
            <a:r>
              <a:rPr lang="en-US" sz="2000" dirty="0" smtClean="0">
                <a:solidFill>
                  <a:srgbClr val="00B0F0"/>
                </a:solidFill>
              </a:rPr>
              <a:t> </a:t>
            </a:r>
          </a:p>
          <a:p>
            <a:pPr>
              <a:buNone/>
            </a:pPr>
            <a:r>
              <a:rPr lang="en-US" sz="2000" b="1" dirty="0" smtClean="0">
                <a:solidFill>
                  <a:srgbClr val="00B0F0"/>
                </a:solidFill>
              </a:rPr>
              <a:t>		struct sigaction *restrict </a:t>
            </a:r>
            <a:r>
              <a:rPr lang="en-US" sz="2000" i="1" dirty="0" smtClean="0">
                <a:solidFill>
                  <a:srgbClr val="00B0F0"/>
                </a:solidFill>
              </a:rPr>
              <a:t>oldact</a:t>
            </a:r>
          </a:p>
          <a:p>
            <a:pPr>
              <a:buNone/>
            </a:pPr>
            <a:r>
              <a:rPr lang="en-US" sz="2000" b="1" i="1" dirty="0" smtClean="0">
                <a:solidFill>
                  <a:srgbClr val="00B0F0"/>
                </a:solidFill>
              </a:rPr>
              <a:t>	</a:t>
            </a:r>
            <a:r>
              <a:rPr lang="en-US" sz="2000" b="1" dirty="0" smtClean="0">
                <a:solidFill>
                  <a:srgbClr val="00B0F0"/>
                </a:solidFill>
              </a:rPr>
              <a:t>);</a:t>
            </a:r>
            <a:endParaRPr lang="es-EC" dirty="0" smtClean="0">
              <a:solidFill>
                <a:srgbClr val="00B0F0"/>
              </a:solidFill>
            </a:endParaRPr>
          </a:p>
          <a:p>
            <a:endParaRPr lang="es-EC" dirty="0" smtClean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642910" y="5088912"/>
          <a:ext cx="8215370" cy="148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10342"/>
                <a:gridCol w="6805028"/>
              </a:tblGrid>
              <a:tr h="370840">
                <a:tc>
                  <a:txBody>
                    <a:bodyPr/>
                    <a:lstStyle/>
                    <a:p>
                      <a:r>
                        <a:rPr lang="es-EC" dirty="0" smtClean="0"/>
                        <a:t>signum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El número de señal a asociar con el manejador. </a:t>
                      </a:r>
                      <a:endParaRPr lang="es-EC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i="0" dirty="0" smtClean="0">
                          <a:solidFill>
                            <a:schemeClr val="tx1"/>
                          </a:solidFill>
                        </a:rPr>
                        <a:t>act</a:t>
                      </a:r>
                      <a:endParaRPr lang="es-EC" i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Estructura que contendrá</a:t>
                      </a:r>
                      <a:r>
                        <a:rPr lang="es-EC" baseline="0" dirty="0" smtClean="0"/>
                        <a:t> el nuevo comportamiento.</a:t>
                      </a:r>
                      <a:r>
                        <a:rPr lang="es-EC" dirty="0" smtClean="0"/>
                        <a:t> </a:t>
                      </a:r>
                      <a:endParaRPr lang="es-EC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i="0" dirty="0" smtClean="0">
                          <a:solidFill>
                            <a:schemeClr val="tx1"/>
                          </a:solidFill>
                        </a:rPr>
                        <a:t>oldact</a:t>
                      </a:r>
                      <a:endParaRPr lang="es-EC" i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Estructura que contendrá el comportamiento</a:t>
                      </a:r>
                      <a:r>
                        <a:rPr lang="es-EC" baseline="0" dirty="0" smtClean="0"/>
                        <a:t> anterior.</a:t>
                      </a:r>
                      <a:endParaRPr lang="es-EC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dirty="0" smtClean="0"/>
                        <a:t>Retorno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0.</a:t>
                      </a:r>
                      <a:r>
                        <a:rPr lang="es-EC" baseline="0" dirty="0" smtClean="0"/>
                        <a:t> En caso de error -1</a:t>
                      </a:r>
                      <a:endParaRPr lang="es-EC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Señales en C</a:t>
            </a:r>
            <a:endParaRPr lang="es-EC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1785926"/>
            <a:ext cx="4267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771665"/>
            <a:ext cx="4114800" cy="380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Señales en C</a:t>
            </a:r>
            <a:endParaRPr lang="es-EC" dirty="0"/>
          </a:p>
        </p:txBody>
      </p:sp>
      <p:sp>
        <p:nvSpPr>
          <p:cNvPr id="9" name="5 Marcador de contenido"/>
          <p:cNvSpPr>
            <a:spLocks noGrp="1"/>
          </p:cNvSpPr>
          <p:nvPr>
            <p:ph idx="1"/>
          </p:nvPr>
        </p:nvSpPr>
        <p:spPr>
          <a:xfrm>
            <a:off x="357158" y="1571612"/>
            <a:ext cx="8329642" cy="1357322"/>
          </a:xfrm>
        </p:spPr>
        <p:txBody>
          <a:bodyPr>
            <a:noAutofit/>
          </a:bodyPr>
          <a:lstStyle/>
          <a:p>
            <a:r>
              <a:rPr lang="sv-SE" sz="2400" b="1" dirty="0" smtClean="0">
                <a:solidFill>
                  <a:srgbClr val="00B0F0"/>
                </a:solidFill>
              </a:rPr>
              <a:t>int kill(pid_t </a:t>
            </a:r>
            <a:r>
              <a:rPr lang="sv-SE" sz="2400" i="1" dirty="0" smtClean="0">
                <a:solidFill>
                  <a:srgbClr val="00B0F0"/>
                </a:solidFill>
              </a:rPr>
              <a:t>pid</a:t>
            </a:r>
            <a:r>
              <a:rPr lang="sv-SE" sz="2400" b="1" dirty="0" smtClean="0">
                <a:solidFill>
                  <a:srgbClr val="00B0F0"/>
                </a:solidFill>
              </a:rPr>
              <a:t>, int </a:t>
            </a:r>
            <a:r>
              <a:rPr lang="sv-SE" sz="2400" i="1" dirty="0" smtClean="0">
                <a:solidFill>
                  <a:srgbClr val="00B0F0"/>
                </a:solidFill>
              </a:rPr>
              <a:t>sig</a:t>
            </a:r>
            <a:r>
              <a:rPr lang="sv-SE" sz="2400" b="1" dirty="0" smtClean="0">
                <a:solidFill>
                  <a:srgbClr val="00B0F0"/>
                </a:solidFill>
              </a:rPr>
              <a:t>)</a:t>
            </a:r>
          </a:p>
          <a:p>
            <a:r>
              <a:rPr lang="sv-SE" sz="2400" b="1" dirty="0" smtClean="0">
                <a:solidFill>
                  <a:srgbClr val="00B0F0"/>
                </a:solidFill>
              </a:rPr>
              <a:t>int killpg(int pgrp, int sig);</a:t>
            </a:r>
          </a:p>
          <a:p>
            <a:r>
              <a:rPr lang="es-EC" sz="2400" b="1" dirty="0" smtClean="0">
                <a:solidFill>
                  <a:srgbClr val="00B0F0"/>
                </a:solidFill>
              </a:rPr>
              <a:t>int raise(int </a:t>
            </a:r>
            <a:r>
              <a:rPr lang="es-EC" sz="2400" i="1" dirty="0" smtClean="0">
                <a:solidFill>
                  <a:srgbClr val="00B0F0"/>
                </a:solidFill>
              </a:rPr>
              <a:t>sig</a:t>
            </a:r>
            <a:r>
              <a:rPr lang="es-EC" sz="2400" b="1" dirty="0" smtClean="0">
                <a:solidFill>
                  <a:srgbClr val="00B0F0"/>
                </a:solidFill>
              </a:rPr>
              <a:t>)</a:t>
            </a:r>
            <a:r>
              <a:rPr lang="en-US" sz="2400" b="1" dirty="0" smtClean="0">
                <a:latin typeface="Consolas" pitchFamily="49" charset="0"/>
                <a:cs typeface="Consolas" pitchFamily="49" charset="0"/>
              </a:rPr>
              <a:t>	</a:t>
            </a:r>
            <a:endParaRPr lang="es-EC" sz="2800" dirty="0" smtClean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214686"/>
            <a:ext cx="3905250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3214686"/>
            <a:ext cx="3933825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Señales en Python</a:t>
            </a:r>
            <a:endParaRPr lang="es-EC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714620"/>
            <a:ext cx="5343525" cy="324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357158" y="1571612"/>
            <a:ext cx="8329642" cy="1357322"/>
          </a:xfrm>
        </p:spPr>
        <p:txBody>
          <a:bodyPr>
            <a:noAutofit/>
          </a:bodyPr>
          <a:lstStyle/>
          <a:p>
            <a:r>
              <a:rPr lang="es-EC" sz="2800" dirty="0" smtClean="0">
                <a:solidFill>
                  <a:srgbClr val="00B0F0"/>
                </a:solidFill>
              </a:rPr>
              <a:t>signal.</a:t>
            </a:r>
            <a:r>
              <a:rPr lang="es-EC" sz="2800" b="1" dirty="0" smtClean="0">
                <a:solidFill>
                  <a:srgbClr val="00B0F0"/>
                </a:solidFill>
              </a:rPr>
              <a:t>signal</a:t>
            </a:r>
            <a:r>
              <a:rPr lang="es-EC" sz="2800" dirty="0" smtClean="0">
                <a:solidFill>
                  <a:srgbClr val="00B0F0"/>
                </a:solidFill>
              </a:rPr>
              <a:t>(</a:t>
            </a:r>
            <a:r>
              <a:rPr lang="es-EC" sz="2800" i="1" dirty="0" smtClean="0">
                <a:solidFill>
                  <a:srgbClr val="00B0F0"/>
                </a:solidFill>
              </a:rPr>
              <a:t>signalnum</a:t>
            </a:r>
            <a:r>
              <a:rPr lang="es-EC" sz="2800" dirty="0" smtClean="0">
                <a:solidFill>
                  <a:srgbClr val="00B0F0"/>
                </a:solidFill>
              </a:rPr>
              <a:t>, </a:t>
            </a:r>
            <a:r>
              <a:rPr lang="es-EC" sz="2800" i="1" dirty="0" smtClean="0">
                <a:solidFill>
                  <a:srgbClr val="00B0F0"/>
                </a:solidFill>
              </a:rPr>
              <a:t>handler</a:t>
            </a:r>
            <a:r>
              <a:rPr lang="es-EC" sz="2800" dirty="0" smtClean="0">
                <a:solidFill>
                  <a:srgbClr val="00B0F0"/>
                </a:solidFill>
              </a:rPr>
              <a:t>) </a:t>
            </a:r>
          </a:p>
          <a:p>
            <a:endParaRPr lang="es-EC" dirty="0" smtClean="0"/>
          </a:p>
        </p:txBody>
      </p:sp>
      <p:sp>
        <p:nvSpPr>
          <p:cNvPr id="7" name="5 Marcador de contenido"/>
          <p:cNvSpPr txBox="1">
            <a:spLocks/>
          </p:cNvSpPr>
          <p:nvPr/>
        </p:nvSpPr>
        <p:spPr>
          <a:xfrm>
            <a:off x="6000760" y="2714620"/>
            <a:ext cx="2928958" cy="3214710"/>
          </a:xfrm>
          <a:prstGeom prst="rect">
            <a:avLst/>
          </a:prstGeom>
        </p:spPr>
        <p:txBody>
          <a:bodyPr vert="horz" lIns="54864" tIns="91440" rtlCol="0">
            <a:noAutofit/>
          </a:bodyPr>
          <a:lstStyle/>
          <a:p>
            <a:pPr marL="85725"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es-EC" sz="2000" dirty="0" smtClean="0">
                <a:solidFill>
                  <a:srgbClr val="FFC000"/>
                </a:solidFill>
              </a:rPr>
              <a:t>&lt;Sobre el handler&gt;</a:t>
            </a:r>
          </a:p>
          <a:p>
            <a:pPr marL="85725"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lang="es-EC" sz="2000" dirty="0" smtClean="0"/>
          </a:p>
          <a:p>
            <a:pPr marL="85725"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es-EC" sz="2000" dirty="0" smtClean="0"/>
              <a:t>Debe aceptar dos argumentos (aunque no se utilicen); número de señal y frame object, ya que son enviados por defecto al generar la señal. </a:t>
            </a:r>
            <a:endParaRPr kumimoji="0" lang="es-EC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Señales en Python</a:t>
            </a:r>
            <a:endParaRPr lang="es-EC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2285992"/>
            <a:ext cx="5629275" cy="375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Tuberías (PIPEs)</a:t>
            </a:r>
            <a:endParaRPr lang="es-EC" dirty="0"/>
          </a:p>
        </p:txBody>
      </p:sp>
      <p:sp>
        <p:nvSpPr>
          <p:cNvPr id="12" name="5 Marcador de contenido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1285884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§"/>
            </a:pPr>
            <a:r>
              <a:rPr lang="es-EC" sz="2800" dirty="0" smtClean="0"/>
              <a:t>Puede comunicar un padre y varios hijos.</a:t>
            </a:r>
          </a:p>
          <a:p>
            <a:pPr>
              <a:buFont typeface="Wingdings" pitchFamily="2" charset="2"/>
              <a:buChar char="§"/>
            </a:pPr>
            <a:r>
              <a:rPr lang="es-EC" sz="2800" dirty="0" smtClean="0"/>
              <a:t>La comunicación es unidireccional.</a:t>
            </a:r>
          </a:p>
          <a:p>
            <a:pPr>
              <a:buFont typeface="Wingdings" pitchFamily="2" charset="2"/>
              <a:buChar char="§"/>
            </a:pPr>
            <a:r>
              <a:rPr lang="es-EC" sz="2800" dirty="0" smtClean="0"/>
              <a:t>Existe una sincronización “automática” entre los procesos involucrados.</a:t>
            </a:r>
          </a:p>
          <a:p>
            <a:pPr>
              <a:buFont typeface="Wingdings" pitchFamily="2" charset="2"/>
              <a:buChar char="§"/>
            </a:pPr>
            <a:r>
              <a:rPr lang="es-EC" sz="2800" dirty="0" smtClean="0"/>
              <a:t>Los datos se leen en el orden en que fueron escritos.</a:t>
            </a:r>
          </a:p>
          <a:p>
            <a:pPr>
              <a:buFont typeface="Arial" pitchFamily="34" charset="0"/>
              <a:buChar char="•"/>
            </a:pPr>
            <a:endParaRPr lang="es-EC" sz="2800" dirty="0" smtClean="0"/>
          </a:p>
          <a:p>
            <a:pPr>
              <a:buFont typeface="Arial" pitchFamily="34" charset="0"/>
              <a:buChar char="•"/>
            </a:pPr>
            <a:endParaRPr lang="es-EC" sz="2800" dirty="0" smtClean="0"/>
          </a:p>
        </p:txBody>
      </p:sp>
      <p:grpSp>
        <p:nvGrpSpPr>
          <p:cNvPr id="2" name="10 Grupo"/>
          <p:cNvGrpSpPr/>
          <p:nvPr/>
        </p:nvGrpSpPr>
        <p:grpSpPr>
          <a:xfrm>
            <a:off x="1357290" y="5214950"/>
            <a:ext cx="6643734" cy="928694"/>
            <a:chOff x="1071538" y="3643314"/>
            <a:chExt cx="6643734" cy="928694"/>
          </a:xfrm>
        </p:grpSpPr>
        <p:sp>
          <p:nvSpPr>
            <p:cNvPr id="4" name="3 Rectángulo redondeado"/>
            <p:cNvSpPr/>
            <p:nvPr/>
          </p:nvSpPr>
          <p:spPr>
            <a:xfrm>
              <a:off x="1071538" y="3643314"/>
              <a:ext cx="1714512" cy="928694"/>
            </a:xfrm>
            <a:prstGeom prst="roundRect">
              <a:avLst/>
            </a:prstGeom>
            <a:noFill/>
            <a:ln w="38100" cmpd="sng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b="1" dirty="0" smtClean="0">
                  <a:solidFill>
                    <a:schemeClr val="tx1"/>
                  </a:solidFill>
                </a:rPr>
                <a:t>PADRE</a:t>
              </a:r>
              <a:endParaRPr lang="es-EC" b="1" dirty="0">
                <a:solidFill>
                  <a:schemeClr val="tx1"/>
                </a:solidFill>
              </a:endParaRPr>
            </a:p>
          </p:txBody>
        </p:sp>
        <p:sp>
          <p:nvSpPr>
            <p:cNvPr id="7" name="6 Rectángulo redondeado"/>
            <p:cNvSpPr/>
            <p:nvPr/>
          </p:nvSpPr>
          <p:spPr>
            <a:xfrm>
              <a:off x="6000760" y="3643314"/>
              <a:ext cx="1714512" cy="928694"/>
            </a:xfrm>
            <a:prstGeom prst="roundRect">
              <a:avLst/>
            </a:prstGeom>
            <a:noFill/>
            <a:ln w="38100" cmpd="sng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b="1" dirty="0" smtClean="0">
                  <a:solidFill>
                    <a:schemeClr val="tx1"/>
                  </a:solidFill>
                </a:rPr>
                <a:t>HIJO</a:t>
              </a:r>
              <a:endParaRPr lang="es-EC" b="1" dirty="0">
                <a:solidFill>
                  <a:schemeClr val="tx1"/>
                </a:solidFill>
              </a:endParaRPr>
            </a:p>
          </p:txBody>
        </p:sp>
        <p:sp>
          <p:nvSpPr>
            <p:cNvPr id="8" name="7 Almacenamiento de acceso directo"/>
            <p:cNvSpPr/>
            <p:nvPr/>
          </p:nvSpPr>
          <p:spPr>
            <a:xfrm>
              <a:off x="3643306" y="3857628"/>
              <a:ext cx="1500198" cy="500066"/>
            </a:xfrm>
            <a:prstGeom prst="flowChartMagneticDrum">
              <a:avLst/>
            </a:prstGeom>
            <a:solidFill>
              <a:schemeClr val="bg1"/>
            </a:solidFill>
            <a:ln w="38100" cmpd="sng">
              <a:solidFill>
                <a:schemeClr val="tx1">
                  <a:lumMod val="7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b="1" dirty="0" smtClean="0">
                  <a:solidFill>
                    <a:schemeClr val="tx1">
                      <a:lumMod val="65000"/>
                    </a:schemeClr>
                  </a:solidFill>
                </a:rPr>
                <a:t>PIPE</a:t>
              </a:r>
              <a:endParaRPr lang="es-EC" b="1" dirty="0">
                <a:solidFill>
                  <a:schemeClr val="tx1">
                    <a:lumMod val="65000"/>
                  </a:schemeClr>
                </a:solidFill>
              </a:endParaRPr>
            </a:p>
          </p:txBody>
        </p:sp>
        <p:sp>
          <p:nvSpPr>
            <p:cNvPr id="9" name="8 Flecha derecha"/>
            <p:cNvSpPr/>
            <p:nvPr/>
          </p:nvSpPr>
          <p:spPr>
            <a:xfrm>
              <a:off x="2928926" y="3929066"/>
              <a:ext cx="642942" cy="357190"/>
            </a:xfrm>
            <a:prstGeom prst="rightArrow">
              <a:avLst/>
            </a:prstGeom>
            <a:noFill/>
            <a:ln w="38100" cmpd="sng">
              <a:solidFill>
                <a:schemeClr val="tx1">
                  <a:lumMod val="7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9 Flecha derecha"/>
            <p:cNvSpPr/>
            <p:nvPr/>
          </p:nvSpPr>
          <p:spPr>
            <a:xfrm>
              <a:off x="5214942" y="3929066"/>
              <a:ext cx="642942" cy="357190"/>
            </a:xfrm>
            <a:prstGeom prst="rightArrow">
              <a:avLst/>
            </a:prstGeom>
            <a:noFill/>
            <a:ln w="38100" cmpd="sng">
              <a:solidFill>
                <a:schemeClr val="tx1">
                  <a:lumMod val="7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b="1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Pipes en C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1643074"/>
          </a:xfrm>
        </p:spPr>
        <p:txBody>
          <a:bodyPr>
            <a:normAutofit/>
          </a:bodyPr>
          <a:lstStyle/>
          <a:p>
            <a:r>
              <a:rPr lang="es-EC" dirty="0" smtClean="0"/>
              <a:t>Creación.</a:t>
            </a:r>
          </a:p>
          <a:p>
            <a:pPr>
              <a:buNone/>
            </a:pPr>
            <a:r>
              <a:rPr lang="es-EC" sz="2800" b="1" dirty="0" smtClean="0">
                <a:latin typeface="Consolas" pitchFamily="49" charset="0"/>
                <a:cs typeface="Consolas" pitchFamily="49" charset="0"/>
              </a:rPr>
              <a:t>	</a:t>
            </a:r>
            <a:r>
              <a:rPr lang="es-EC" sz="2000" b="1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#include &lt;unistd.h&gt;</a:t>
            </a:r>
            <a:r>
              <a:rPr lang="es-EC" sz="20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s-EC" sz="2000" b="1" dirty="0" smtClean="0">
                <a:latin typeface="Consolas" pitchFamily="49" charset="0"/>
                <a:cs typeface="Consolas" pitchFamily="49" charset="0"/>
              </a:rPr>
              <a:t>	</a:t>
            </a:r>
          </a:p>
          <a:p>
            <a:pPr>
              <a:buNone/>
            </a:pPr>
            <a:r>
              <a:rPr lang="es-EC" sz="2000" b="1" dirty="0" smtClean="0">
                <a:latin typeface="Consolas" pitchFamily="49" charset="0"/>
                <a:cs typeface="Consolas" pitchFamily="49" charset="0"/>
              </a:rPr>
              <a:t>	</a:t>
            </a:r>
            <a:r>
              <a:rPr lang="es-EC" sz="2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int pipe(int </a:t>
            </a:r>
            <a:r>
              <a:rPr lang="es-EC" sz="2000" b="1" i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pipefd</a:t>
            </a:r>
            <a:r>
              <a:rPr lang="es-EC" sz="2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[2]);</a:t>
            </a:r>
            <a:endParaRPr lang="es-EC" sz="1800" dirty="0" smtClean="0">
              <a:solidFill>
                <a:srgbClr val="00B0F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5 Marcador de contenido"/>
          <p:cNvSpPr txBox="1">
            <a:spLocks/>
          </p:cNvSpPr>
          <p:nvPr/>
        </p:nvSpPr>
        <p:spPr>
          <a:xfrm>
            <a:off x="857224" y="3357562"/>
            <a:ext cx="8072494" cy="2857520"/>
          </a:xfrm>
          <a:prstGeom prst="rect">
            <a:avLst/>
          </a:prstGeom>
        </p:spPr>
        <p:txBody>
          <a:bodyPr vert="horz" lIns="54864" tIns="91440" rtlCol="0">
            <a:noAutofit/>
          </a:bodyPr>
          <a:lstStyle/>
          <a:p>
            <a:pPr marL="85725"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es-EC" sz="2000" dirty="0" smtClean="0"/>
              <a:t>En caso de creación exitosa, se almacenan en pipefd dos descriptores:</a:t>
            </a:r>
          </a:p>
          <a:p>
            <a:pPr marL="85725"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lang="es-EC" sz="2000" dirty="0" smtClean="0"/>
          </a:p>
          <a:p>
            <a:pPr marL="85725"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es-EC" sz="2000" dirty="0" smtClean="0"/>
              <a:t>pipefd[0] = Lectura</a:t>
            </a:r>
          </a:p>
          <a:p>
            <a:pPr marL="85725"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es-EC" sz="2000" dirty="0" smtClean="0"/>
              <a:t>pipefd[1] = escritura </a:t>
            </a:r>
            <a:endParaRPr kumimoji="0" lang="es-EC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Pipes en C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785926"/>
            <a:ext cx="8401080" cy="4643470"/>
          </a:xfrm>
        </p:spPr>
        <p:txBody>
          <a:bodyPr>
            <a:normAutofit/>
          </a:bodyPr>
          <a:lstStyle/>
          <a:p>
            <a:r>
              <a:rPr lang="es-EC" dirty="0" smtClean="0"/>
              <a:t>Lectura.</a:t>
            </a:r>
          </a:p>
          <a:p>
            <a:pPr>
              <a:buNone/>
            </a:pPr>
            <a:r>
              <a:rPr lang="es-EC" sz="2400" b="1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	</a:t>
            </a:r>
            <a:r>
              <a:rPr lang="es-EC" sz="2000" b="1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#include &lt;unistd.h&gt;</a:t>
            </a:r>
            <a:endParaRPr lang="es-EC" sz="2400" b="1" dirty="0" smtClean="0"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r>
              <a:rPr lang="es-EC" sz="2800" b="1" dirty="0" smtClean="0">
                <a:latin typeface="Consolas" pitchFamily="49" charset="0"/>
                <a:cs typeface="Consolas" pitchFamily="49" charset="0"/>
              </a:rPr>
              <a:t>	</a:t>
            </a:r>
            <a:r>
              <a:rPr lang="en-US" sz="2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ssize_t read</a:t>
            </a:r>
            <a:r>
              <a:rPr lang="en-US" sz="2000" b="1" dirty="0" smtClean="0">
                <a:solidFill>
                  <a:srgbClr val="00B0F0"/>
                </a:solidFill>
              </a:rPr>
              <a:t>(int </a:t>
            </a:r>
            <a:r>
              <a:rPr lang="en-US" sz="2000" i="1" dirty="0" smtClean="0">
                <a:solidFill>
                  <a:srgbClr val="00B0F0"/>
                </a:solidFill>
              </a:rPr>
              <a:t>fd</a:t>
            </a:r>
            <a:r>
              <a:rPr lang="en-US" sz="2000" b="1" dirty="0" smtClean="0">
                <a:solidFill>
                  <a:srgbClr val="00B0F0"/>
                </a:solidFill>
              </a:rPr>
              <a:t>, </a:t>
            </a:r>
            <a:r>
              <a:rPr lang="en-US" sz="2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void *</a:t>
            </a:r>
            <a:r>
              <a:rPr lang="en-US" sz="2000" i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buf</a:t>
            </a:r>
            <a:r>
              <a:rPr lang="en-US" sz="2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, size_t </a:t>
            </a:r>
            <a:r>
              <a:rPr lang="en-US" sz="2000" i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count </a:t>
            </a:r>
            <a:r>
              <a:rPr lang="en-US" sz="2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);</a:t>
            </a:r>
          </a:p>
          <a:p>
            <a:pPr>
              <a:buNone/>
            </a:pPr>
            <a:r>
              <a:rPr lang="en-US" sz="2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	</a:t>
            </a:r>
            <a:endParaRPr lang="es-EC" sz="2000" dirty="0" smtClean="0">
              <a:solidFill>
                <a:srgbClr val="00B0F0"/>
              </a:solidFill>
              <a:latin typeface="Consolas" pitchFamily="49" charset="0"/>
              <a:cs typeface="Consolas" pitchFamily="49" charset="0"/>
            </a:endParaRPr>
          </a:p>
        </p:txBody>
      </p:sp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928662" y="3929066"/>
          <a:ext cx="7786742" cy="2026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71570"/>
                <a:gridCol w="6715172"/>
              </a:tblGrid>
              <a:tr h="370840">
                <a:tc>
                  <a:txBody>
                    <a:bodyPr/>
                    <a:lstStyle/>
                    <a:p>
                      <a:r>
                        <a:rPr lang="es-EC" dirty="0" smtClean="0"/>
                        <a:t>fd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Descriptor de archivo donde</a:t>
                      </a:r>
                      <a:r>
                        <a:rPr lang="es-EC" baseline="0" dirty="0" smtClean="0"/>
                        <a:t> leer</a:t>
                      </a:r>
                      <a:r>
                        <a:rPr lang="es-EC" dirty="0" smtClean="0"/>
                        <a:t>. </a:t>
                      </a:r>
                      <a:endParaRPr lang="es-EC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i="0" dirty="0" smtClean="0">
                          <a:solidFill>
                            <a:schemeClr val="tx1"/>
                          </a:solidFill>
                        </a:rPr>
                        <a:t>buf</a:t>
                      </a:r>
                      <a:endParaRPr lang="es-EC" i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Puntero al comienzo del buffer donde almacenar. </a:t>
                      </a:r>
                      <a:endParaRPr lang="es-EC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i="0" dirty="0" smtClean="0">
                          <a:solidFill>
                            <a:schemeClr val="tx1"/>
                          </a:solidFill>
                        </a:rPr>
                        <a:t>count</a:t>
                      </a:r>
                      <a:endParaRPr lang="es-EC" i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Cantidad de bytes a</a:t>
                      </a:r>
                      <a:r>
                        <a:rPr lang="es-EC" baseline="0" dirty="0" smtClean="0"/>
                        <a:t> leer.</a:t>
                      </a:r>
                      <a:endParaRPr lang="es-EC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dirty="0" smtClean="0"/>
                        <a:t>Retorno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Cantidad de bytes leídos.</a:t>
                      </a:r>
                      <a:r>
                        <a:rPr lang="es-EC" baseline="0" dirty="0" smtClean="0"/>
                        <a:t> </a:t>
                      </a:r>
                    </a:p>
                    <a:p>
                      <a:r>
                        <a:rPr lang="es-EC" baseline="0" dirty="0" smtClean="0"/>
                        <a:t> 0 en caso de EOF.</a:t>
                      </a:r>
                    </a:p>
                    <a:p>
                      <a:r>
                        <a:rPr lang="es-EC" baseline="0" dirty="0" smtClean="0"/>
                        <a:t>-1 en caso de error.</a:t>
                      </a:r>
                      <a:endParaRPr lang="es-EC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Pipes en C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785926"/>
            <a:ext cx="8401080" cy="4643470"/>
          </a:xfrm>
        </p:spPr>
        <p:txBody>
          <a:bodyPr>
            <a:normAutofit/>
          </a:bodyPr>
          <a:lstStyle/>
          <a:p>
            <a:r>
              <a:rPr lang="es-EC" dirty="0" smtClean="0"/>
              <a:t>Escritura.</a:t>
            </a:r>
          </a:p>
          <a:p>
            <a:pPr>
              <a:buNone/>
            </a:pPr>
            <a:r>
              <a:rPr lang="es-EC" sz="2800" b="1" dirty="0" smtClean="0">
                <a:latin typeface="Consolas" pitchFamily="49" charset="0"/>
                <a:cs typeface="Consolas" pitchFamily="49" charset="0"/>
              </a:rPr>
              <a:t>	</a:t>
            </a:r>
            <a:r>
              <a:rPr lang="es-EC" sz="2000" b="1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#include &lt;unistd.h&gt; </a:t>
            </a:r>
          </a:p>
          <a:p>
            <a:pPr>
              <a:buNone/>
            </a:pPr>
            <a:r>
              <a:rPr lang="es-EC" sz="2000" b="1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	</a:t>
            </a:r>
            <a:r>
              <a:rPr lang="en-US" sz="2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ssize_t write</a:t>
            </a:r>
            <a:r>
              <a:rPr lang="en-US" sz="2000" b="1" dirty="0" smtClean="0">
                <a:solidFill>
                  <a:srgbClr val="00B0F0"/>
                </a:solidFill>
              </a:rPr>
              <a:t>(int </a:t>
            </a:r>
            <a:r>
              <a:rPr lang="en-US" sz="2000" i="1" dirty="0" smtClean="0">
                <a:solidFill>
                  <a:srgbClr val="00B0F0"/>
                </a:solidFill>
              </a:rPr>
              <a:t>fd</a:t>
            </a:r>
            <a:r>
              <a:rPr lang="en-US" sz="2000" b="1" dirty="0" smtClean="0">
                <a:solidFill>
                  <a:srgbClr val="00B0F0"/>
                </a:solidFill>
              </a:rPr>
              <a:t>, </a:t>
            </a:r>
            <a:r>
              <a:rPr lang="en-US" sz="2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const void *</a:t>
            </a:r>
            <a:r>
              <a:rPr lang="en-US" sz="2000" i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buf</a:t>
            </a:r>
            <a:r>
              <a:rPr lang="en-US" sz="2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, size_t </a:t>
            </a:r>
            <a:r>
              <a:rPr lang="en-US" sz="2000" i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count</a:t>
            </a:r>
            <a:r>
              <a:rPr lang="en-US" sz="2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);</a:t>
            </a:r>
          </a:p>
          <a:p>
            <a:pPr>
              <a:buNone/>
            </a:pPr>
            <a:r>
              <a:rPr lang="en-US" sz="2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	</a:t>
            </a:r>
            <a:endParaRPr lang="es-EC" sz="2000" dirty="0" smtClean="0">
              <a:solidFill>
                <a:srgbClr val="00B0F0"/>
              </a:solidFill>
              <a:latin typeface="Consolas" pitchFamily="49" charset="0"/>
              <a:cs typeface="Consolas" pitchFamily="49" charset="0"/>
            </a:endParaRPr>
          </a:p>
        </p:txBody>
      </p:sp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928662" y="3929066"/>
          <a:ext cx="8072494" cy="1752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85814"/>
                <a:gridCol w="6686680"/>
              </a:tblGrid>
              <a:tr h="370840">
                <a:tc>
                  <a:txBody>
                    <a:bodyPr/>
                    <a:lstStyle/>
                    <a:p>
                      <a:r>
                        <a:rPr lang="es-EC" dirty="0" smtClean="0"/>
                        <a:t>fd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Descriptor de archivo donde</a:t>
                      </a:r>
                      <a:r>
                        <a:rPr lang="es-EC" baseline="0" dirty="0" smtClean="0"/>
                        <a:t> escribir</a:t>
                      </a:r>
                      <a:r>
                        <a:rPr lang="es-EC" dirty="0" smtClean="0"/>
                        <a:t>. </a:t>
                      </a:r>
                      <a:endParaRPr lang="es-EC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i="0" dirty="0" smtClean="0">
                          <a:solidFill>
                            <a:schemeClr val="tx1"/>
                          </a:solidFill>
                        </a:rPr>
                        <a:t>buf</a:t>
                      </a:r>
                      <a:endParaRPr lang="es-EC" i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Puntero al comienzo del buffer con los datos. </a:t>
                      </a:r>
                      <a:endParaRPr lang="es-EC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i="0" dirty="0" smtClean="0">
                          <a:solidFill>
                            <a:schemeClr val="tx1"/>
                          </a:solidFill>
                        </a:rPr>
                        <a:t>count</a:t>
                      </a:r>
                      <a:endParaRPr lang="es-EC" i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Cantidad de bytes a</a:t>
                      </a:r>
                      <a:r>
                        <a:rPr lang="es-EC" baseline="0" dirty="0" smtClean="0"/>
                        <a:t> escribir empezando en buf.</a:t>
                      </a:r>
                      <a:endParaRPr lang="es-EC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dirty="0" smtClean="0"/>
                        <a:t>Retorno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Cantidad de bytes escritos.</a:t>
                      </a:r>
                      <a:r>
                        <a:rPr lang="es-EC" baseline="0" dirty="0" smtClean="0"/>
                        <a:t> </a:t>
                      </a:r>
                    </a:p>
                    <a:p>
                      <a:r>
                        <a:rPr lang="es-EC" baseline="0" dirty="0" smtClean="0"/>
                        <a:t>-1 en caso de error.</a:t>
                      </a:r>
                      <a:endParaRPr lang="es-EC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Pipes en C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285720" y="1571612"/>
            <a:ext cx="8643998" cy="5143536"/>
          </a:xfrm>
        </p:spPr>
        <p:txBody>
          <a:bodyPr>
            <a:normAutofit/>
          </a:bodyPr>
          <a:lstStyle/>
          <a:p>
            <a:r>
              <a:rPr lang="es-EC" sz="2400" dirty="0" smtClean="0"/>
              <a:t>Es una buena práctica cerrar en cada uno de los procesos el lado de la tubería que no se utilizará. </a:t>
            </a:r>
          </a:p>
          <a:p>
            <a:endParaRPr lang="es-EC" sz="2400" dirty="0" smtClean="0">
              <a:latin typeface="Consolas" pitchFamily="49" charset="0"/>
              <a:cs typeface="Consolas" pitchFamily="49" charset="0"/>
            </a:endParaRPr>
          </a:p>
          <a:p>
            <a:pPr lvl="1"/>
            <a:r>
              <a:rPr lang="es-EC" sz="2000" dirty="0" smtClean="0">
                <a:latin typeface="Consolas" pitchFamily="49" charset="0"/>
                <a:cs typeface="Consolas" pitchFamily="49" charset="0"/>
              </a:rPr>
              <a:t>Para liberar descriptores que no se utilizan, no solo de la tabla de descriptores del proceso, sino de la tabla global del sistema operativo.</a:t>
            </a:r>
          </a:p>
          <a:p>
            <a:pPr lvl="1"/>
            <a:endParaRPr lang="es-EC" sz="2000" dirty="0" smtClean="0">
              <a:latin typeface="Consolas" pitchFamily="49" charset="0"/>
              <a:cs typeface="Consolas" pitchFamily="49" charset="0"/>
            </a:endParaRPr>
          </a:p>
          <a:p>
            <a:pPr lvl="1"/>
            <a:r>
              <a:rPr lang="es-EC" sz="2000" dirty="0" smtClean="0">
                <a:latin typeface="Consolas" pitchFamily="49" charset="0"/>
                <a:cs typeface="Consolas" pitchFamily="49" charset="0"/>
              </a:rPr>
              <a:t>La operación read retornará EOF si todos los descriptores de escritura del pipe fueron cerrados.</a:t>
            </a:r>
          </a:p>
          <a:p>
            <a:pPr lvl="1"/>
            <a:endParaRPr lang="es-EC" sz="2000" dirty="0" smtClean="0">
              <a:latin typeface="Consolas" pitchFamily="49" charset="0"/>
              <a:cs typeface="Consolas" pitchFamily="49" charset="0"/>
            </a:endParaRPr>
          </a:p>
          <a:p>
            <a:pPr lvl="1"/>
            <a:r>
              <a:rPr lang="es-EC" sz="2000" dirty="0" smtClean="0">
                <a:latin typeface="Consolas" pitchFamily="49" charset="0"/>
                <a:cs typeface="Consolas" pitchFamily="49" charset="0"/>
              </a:rPr>
              <a:t>La operación write emitirá la señal SIGPIPE si todos los descriptores de lectura del pipe fueron cerrados. Si se ignora esta señal, write fallará con EPIPE.</a:t>
            </a:r>
            <a:endParaRPr lang="es-EC" sz="1200" dirty="0" smtClean="0"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Pipes en C</a:t>
            </a:r>
            <a:endParaRPr lang="es-EC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9604" y="1990745"/>
            <a:ext cx="2647950" cy="429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48" y="2586058"/>
            <a:ext cx="4095750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5 Marcador de contenido"/>
          <p:cNvSpPr txBox="1">
            <a:spLocks/>
          </p:cNvSpPr>
          <p:nvPr/>
        </p:nvSpPr>
        <p:spPr>
          <a:xfrm>
            <a:off x="4214810" y="1714488"/>
            <a:ext cx="4143404" cy="500066"/>
          </a:xfrm>
          <a:prstGeom prst="rect">
            <a:avLst/>
          </a:prstGeom>
        </p:spPr>
        <p:txBody>
          <a:bodyPr vert="horz" lIns="54864" tIns="91440" rtlCol="0">
            <a:noAutofit/>
          </a:bodyPr>
          <a:lstStyle/>
          <a:p>
            <a:pPr marL="85725"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s-EC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Primero</a:t>
            </a:r>
            <a:r>
              <a:rPr kumimoji="0" lang="es-EC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se crea el pipe y luego se llama a fork()</a:t>
            </a:r>
            <a:endParaRPr kumimoji="0" lang="es-EC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Pipes en C</a:t>
            </a:r>
            <a:endParaRPr lang="es-EC" dirty="0"/>
          </a:p>
        </p:txBody>
      </p:sp>
      <p:sp>
        <p:nvSpPr>
          <p:cNvPr id="9" name="5 Marcador de contenido"/>
          <p:cNvSpPr txBox="1">
            <a:spLocks/>
          </p:cNvSpPr>
          <p:nvPr/>
        </p:nvSpPr>
        <p:spPr>
          <a:xfrm>
            <a:off x="500034" y="1643050"/>
            <a:ext cx="8215370" cy="857256"/>
          </a:xfrm>
          <a:prstGeom prst="rect">
            <a:avLst/>
          </a:prstGeom>
        </p:spPr>
        <p:txBody>
          <a:bodyPr vert="horz" lIns="54864" tIns="91440" rtlCol="0">
            <a:noAutofit/>
          </a:bodyPr>
          <a:lstStyle/>
          <a:p>
            <a:pPr marL="85725"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s-EC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 este</a:t>
            </a:r>
            <a:r>
              <a:rPr kumimoji="0" lang="es-EC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caso el proceso hijo será </a:t>
            </a:r>
            <a:r>
              <a:rPr kumimoji="0" lang="es-EC" sz="2000" b="0" i="0" u="none" strike="noStrike" kern="1200" cap="none" spc="0" normalizeH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lector</a:t>
            </a:r>
            <a:r>
              <a:rPr kumimoji="0" lang="es-EC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(consumidor)</a:t>
            </a:r>
            <a:endParaRPr kumimoji="0" lang="es-EC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357430"/>
            <a:ext cx="8239125" cy="401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Pipes en C</a:t>
            </a:r>
            <a:endParaRPr lang="es-EC" dirty="0"/>
          </a:p>
        </p:txBody>
      </p:sp>
      <p:sp>
        <p:nvSpPr>
          <p:cNvPr id="9" name="5 Marcador de contenido"/>
          <p:cNvSpPr txBox="1">
            <a:spLocks/>
          </p:cNvSpPr>
          <p:nvPr/>
        </p:nvSpPr>
        <p:spPr>
          <a:xfrm>
            <a:off x="500034" y="1643050"/>
            <a:ext cx="8215370" cy="857256"/>
          </a:xfrm>
          <a:prstGeom prst="rect">
            <a:avLst/>
          </a:prstGeom>
        </p:spPr>
        <p:txBody>
          <a:bodyPr vert="horz" lIns="54864" tIns="91440" rtlCol="0">
            <a:noAutofit/>
          </a:bodyPr>
          <a:lstStyle/>
          <a:p>
            <a:pPr marL="85725"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s-EC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Mientras que el </a:t>
            </a:r>
            <a:r>
              <a:rPr lang="es-EC" sz="2000" dirty="0" smtClean="0"/>
              <a:t>proceso padre </a:t>
            </a:r>
            <a:r>
              <a:rPr kumimoji="0" lang="es-EC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será </a:t>
            </a:r>
            <a:r>
              <a:rPr kumimoji="0" lang="es-EC" sz="2000" b="0" i="0" u="none" strike="noStrike" kern="1200" cap="none" spc="0" normalizeH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escritor</a:t>
            </a:r>
            <a:r>
              <a:rPr kumimoji="0" lang="es-EC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(productor)</a:t>
            </a:r>
            <a:endParaRPr kumimoji="0" lang="es-EC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357430"/>
            <a:ext cx="7972425" cy="401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Pipes en Python</a:t>
            </a:r>
            <a:endParaRPr lang="es-EC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7713" y="3324247"/>
            <a:ext cx="5781675" cy="324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1643074"/>
          </a:xfrm>
        </p:spPr>
        <p:txBody>
          <a:bodyPr>
            <a:noAutofit/>
          </a:bodyPr>
          <a:lstStyle/>
          <a:p>
            <a:r>
              <a:rPr lang="es-EC" sz="2800" dirty="0" smtClean="0"/>
              <a:t>multiprocessing.Pipe([duplex])</a:t>
            </a:r>
          </a:p>
          <a:p>
            <a:pPr>
              <a:buNone/>
            </a:pPr>
            <a:r>
              <a:rPr lang="es-EC" dirty="0" smtClean="0"/>
              <a:t>	</a:t>
            </a:r>
            <a:r>
              <a:rPr lang="es-EC" sz="2000" dirty="0" smtClean="0"/>
              <a:t>Retorna un par de objetos (conn1, conn2) tipo </a:t>
            </a:r>
            <a:r>
              <a:rPr lang="es-EC" sz="2000" dirty="0" smtClean="0">
                <a:solidFill>
                  <a:srgbClr val="FFC000"/>
                </a:solidFill>
              </a:rPr>
              <a:t>Connection</a:t>
            </a:r>
            <a:r>
              <a:rPr lang="es-EC" sz="2000" dirty="0" smtClean="0"/>
              <a:t> que representa los extremos del pipe.</a:t>
            </a:r>
          </a:p>
        </p:txBody>
      </p:sp>
      <p:sp>
        <p:nvSpPr>
          <p:cNvPr id="7" name="5 Marcador de contenido"/>
          <p:cNvSpPr txBox="1">
            <a:spLocks/>
          </p:cNvSpPr>
          <p:nvPr/>
        </p:nvSpPr>
        <p:spPr>
          <a:xfrm>
            <a:off x="6715140" y="4071942"/>
            <a:ext cx="2214578" cy="2500330"/>
          </a:xfrm>
          <a:prstGeom prst="rect">
            <a:avLst/>
          </a:prstGeom>
        </p:spPr>
        <p:txBody>
          <a:bodyPr vert="horz" lIns="54864" tIns="91440" rtlCol="0">
            <a:noAutofit/>
          </a:bodyPr>
          <a:lstStyle/>
          <a:p>
            <a:pPr marL="85725"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es-EC" sz="2000" dirty="0" smtClean="0"/>
              <a:t>Si </a:t>
            </a:r>
            <a:r>
              <a:rPr lang="es-EC" sz="2000" dirty="0" smtClean="0">
                <a:solidFill>
                  <a:srgbClr val="FFC000"/>
                </a:solidFill>
              </a:rPr>
              <a:t>duplex</a:t>
            </a:r>
            <a:r>
              <a:rPr lang="es-EC" sz="2000" dirty="0" smtClean="0"/>
              <a:t> es </a:t>
            </a:r>
            <a:r>
              <a:rPr lang="es-EC" sz="2000" dirty="0" smtClean="0">
                <a:solidFill>
                  <a:srgbClr val="FFC000"/>
                </a:solidFill>
              </a:rPr>
              <a:t>False</a:t>
            </a:r>
            <a:r>
              <a:rPr lang="es-EC" sz="2000" dirty="0" smtClean="0"/>
              <a:t>, conn1 es lectura y conn2 escritura</a:t>
            </a:r>
            <a:endParaRPr kumimoji="0" lang="es-EC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Pipes en Python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1643074"/>
          </a:xfrm>
        </p:spPr>
        <p:txBody>
          <a:bodyPr>
            <a:noAutofit/>
          </a:bodyPr>
          <a:lstStyle/>
          <a:p>
            <a:r>
              <a:rPr lang="es-EC" sz="2800" dirty="0" smtClean="0"/>
              <a:t>multiprocessing.connection.</a:t>
            </a:r>
            <a:r>
              <a:rPr lang="es-EC" sz="2800" b="1" dirty="0" smtClean="0"/>
              <a:t>Connection </a:t>
            </a:r>
          </a:p>
          <a:p>
            <a:pPr>
              <a:buNone/>
            </a:pPr>
            <a:r>
              <a:rPr lang="es-EC" sz="2000" dirty="0" smtClean="0"/>
              <a:t>	</a:t>
            </a:r>
            <a:r>
              <a:rPr lang="es-EC" sz="2000" dirty="0" smtClean="0">
                <a:solidFill>
                  <a:srgbClr val="00B0F0"/>
                </a:solidFill>
              </a:rPr>
              <a:t>send(obj)</a:t>
            </a:r>
            <a:r>
              <a:rPr lang="es-EC" sz="2000" dirty="0" smtClean="0"/>
              <a:t> –&gt; Envía un objeto al otro extremo del pipe.</a:t>
            </a:r>
          </a:p>
          <a:p>
            <a:pPr>
              <a:buNone/>
            </a:pPr>
            <a:r>
              <a:rPr lang="es-EC" sz="2000" dirty="0" smtClean="0"/>
              <a:t>	</a:t>
            </a:r>
            <a:r>
              <a:rPr lang="es-EC" sz="2000" dirty="0" smtClean="0">
                <a:solidFill>
                  <a:srgbClr val="00B0F0"/>
                </a:solidFill>
              </a:rPr>
              <a:t>recv() </a:t>
            </a:r>
            <a:r>
              <a:rPr lang="es-EC" sz="2000" dirty="0" smtClean="0"/>
              <a:t>	–&gt; Recibe un objeto enviado desde el otro 		   extremo del pipe.</a:t>
            </a:r>
          </a:p>
          <a:p>
            <a:pPr>
              <a:buNone/>
            </a:pPr>
            <a:r>
              <a:rPr lang="es-EC" sz="2000" dirty="0" smtClean="0"/>
              <a:t>	</a:t>
            </a:r>
            <a:r>
              <a:rPr lang="es-EC" sz="2000" dirty="0" smtClean="0">
                <a:solidFill>
                  <a:srgbClr val="00B0F0"/>
                </a:solidFill>
              </a:rPr>
              <a:t>close()</a:t>
            </a:r>
            <a:r>
              <a:rPr lang="es-EC" sz="2000" dirty="0" smtClean="0"/>
              <a:t> 	–&gt; Cierra la conexión.</a:t>
            </a:r>
          </a:p>
          <a:p>
            <a:pPr>
              <a:buNone/>
            </a:pPr>
            <a:r>
              <a:rPr lang="es-EC" sz="2000" dirty="0" smtClean="0"/>
              <a:t>			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3786190"/>
            <a:ext cx="5286375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Tubería con nombre (FIFO)</a:t>
            </a:r>
            <a:endParaRPr lang="es-EC" dirty="0"/>
          </a:p>
        </p:txBody>
      </p:sp>
      <p:sp>
        <p:nvSpPr>
          <p:cNvPr id="12" name="5 Marcador de contenido"/>
          <p:cNvSpPr>
            <a:spLocks noGrp="1"/>
          </p:cNvSpPr>
          <p:nvPr>
            <p:ph idx="1"/>
          </p:nvPr>
        </p:nvSpPr>
        <p:spPr>
          <a:xfrm>
            <a:off x="457200" y="1928802"/>
            <a:ext cx="8229600" cy="1071570"/>
          </a:xfrm>
        </p:spPr>
        <p:txBody>
          <a:bodyPr>
            <a:noAutofit/>
          </a:bodyPr>
          <a:lstStyle/>
          <a:p>
            <a:r>
              <a:rPr lang="es-EC" sz="2800" dirty="0" smtClean="0"/>
              <a:t>Se puede utilizar con procesos NO emparentados.</a:t>
            </a:r>
          </a:p>
          <a:p>
            <a:r>
              <a:rPr lang="es-EC" sz="2800" dirty="0" smtClean="0"/>
              <a:t>La comunicación es unidireccional.</a:t>
            </a:r>
            <a:endParaRPr lang="es-EC" sz="2800" dirty="0" smtClean="0"/>
          </a:p>
          <a:p>
            <a:r>
              <a:rPr lang="es-EC" sz="2800" dirty="0" smtClean="0"/>
              <a:t>Aparece en el sistema de archivos como un archivo mas.</a:t>
            </a:r>
          </a:p>
          <a:p>
            <a:endParaRPr lang="es-EC" sz="2800" dirty="0" smtClean="0"/>
          </a:p>
        </p:txBody>
      </p:sp>
      <p:grpSp>
        <p:nvGrpSpPr>
          <p:cNvPr id="15" name="14 Grupo"/>
          <p:cNvGrpSpPr/>
          <p:nvPr/>
        </p:nvGrpSpPr>
        <p:grpSpPr>
          <a:xfrm>
            <a:off x="1071538" y="4929198"/>
            <a:ext cx="6643734" cy="928694"/>
            <a:chOff x="1071538" y="3643314"/>
            <a:chExt cx="6643734" cy="928694"/>
          </a:xfrm>
        </p:grpSpPr>
        <p:sp>
          <p:nvSpPr>
            <p:cNvPr id="4" name="3 Rectángulo redondeado"/>
            <p:cNvSpPr/>
            <p:nvPr/>
          </p:nvSpPr>
          <p:spPr>
            <a:xfrm>
              <a:off x="1071538" y="3643314"/>
              <a:ext cx="1714512" cy="928694"/>
            </a:xfrm>
            <a:prstGeom prst="roundRect">
              <a:avLst/>
            </a:prstGeom>
            <a:noFill/>
            <a:ln w="3810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b="1" dirty="0" smtClean="0"/>
                <a:t>PROCESO A</a:t>
              </a:r>
              <a:endParaRPr lang="es-EC" b="1" dirty="0"/>
            </a:p>
          </p:txBody>
        </p:sp>
        <p:sp>
          <p:nvSpPr>
            <p:cNvPr id="7" name="6 Rectángulo redondeado"/>
            <p:cNvSpPr/>
            <p:nvPr/>
          </p:nvSpPr>
          <p:spPr>
            <a:xfrm>
              <a:off x="6000760" y="3643314"/>
              <a:ext cx="1714512" cy="928694"/>
            </a:xfrm>
            <a:prstGeom prst="roundRect">
              <a:avLst/>
            </a:prstGeom>
            <a:noFill/>
            <a:ln w="3810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b="1" dirty="0" smtClean="0"/>
                <a:t>PROCESO B</a:t>
              </a:r>
              <a:endParaRPr lang="es-EC" b="1" dirty="0"/>
            </a:p>
          </p:txBody>
        </p:sp>
        <p:sp>
          <p:nvSpPr>
            <p:cNvPr id="8" name="7 Almacenamiento de acceso directo"/>
            <p:cNvSpPr/>
            <p:nvPr/>
          </p:nvSpPr>
          <p:spPr>
            <a:xfrm>
              <a:off x="3643306" y="3857628"/>
              <a:ext cx="1500198" cy="500066"/>
            </a:xfrm>
            <a:prstGeom prst="flowChartMagneticDrum">
              <a:avLst/>
            </a:prstGeom>
            <a:noFill/>
            <a:ln w="38100" cmpd="sng">
              <a:solidFill>
                <a:schemeClr val="tx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b="1" dirty="0" smtClean="0">
                  <a:solidFill>
                    <a:schemeClr val="tx1">
                      <a:lumMod val="65000"/>
                    </a:schemeClr>
                  </a:solidFill>
                </a:rPr>
                <a:t>FIFO</a:t>
              </a:r>
              <a:endParaRPr lang="es-EC" b="1" dirty="0">
                <a:solidFill>
                  <a:schemeClr val="tx1">
                    <a:lumMod val="65000"/>
                  </a:schemeClr>
                </a:solidFill>
              </a:endParaRPr>
            </a:p>
          </p:txBody>
        </p:sp>
      </p:grpSp>
      <p:sp>
        <p:nvSpPr>
          <p:cNvPr id="10" name="9 Flecha derecha"/>
          <p:cNvSpPr/>
          <p:nvPr/>
        </p:nvSpPr>
        <p:spPr>
          <a:xfrm>
            <a:off x="2928926" y="5214950"/>
            <a:ext cx="642942" cy="357190"/>
          </a:xfrm>
          <a:prstGeom prst="rightArrow">
            <a:avLst/>
          </a:prstGeom>
          <a:noFill/>
          <a:ln w="38100" cmpd="sng">
            <a:solidFill>
              <a:schemeClr val="tx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b="1" dirty="0">
              <a:solidFill>
                <a:schemeClr val="tx1"/>
              </a:solidFill>
            </a:endParaRPr>
          </a:p>
        </p:txBody>
      </p:sp>
      <p:sp>
        <p:nvSpPr>
          <p:cNvPr id="11" name="10 Flecha derecha"/>
          <p:cNvSpPr/>
          <p:nvPr/>
        </p:nvSpPr>
        <p:spPr>
          <a:xfrm>
            <a:off x="5214942" y="5214950"/>
            <a:ext cx="642942" cy="357190"/>
          </a:xfrm>
          <a:prstGeom prst="rightArrow">
            <a:avLst/>
          </a:prstGeom>
          <a:noFill/>
          <a:ln w="38100" cmpd="sng">
            <a:solidFill>
              <a:schemeClr val="tx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Fifos en C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714488"/>
            <a:ext cx="8401080" cy="2214578"/>
          </a:xfrm>
        </p:spPr>
        <p:txBody>
          <a:bodyPr>
            <a:normAutofit/>
          </a:bodyPr>
          <a:lstStyle/>
          <a:p>
            <a:r>
              <a:rPr lang="es-EC" sz="2800" dirty="0" smtClean="0"/>
              <a:t>Creación (solo en un programa)</a:t>
            </a:r>
          </a:p>
          <a:p>
            <a:pPr>
              <a:buNone/>
            </a:pPr>
            <a:r>
              <a:rPr lang="es-EC" sz="2800" b="1" dirty="0" smtClean="0">
                <a:latin typeface="Consolas" pitchFamily="49" charset="0"/>
                <a:cs typeface="Consolas" pitchFamily="49" charset="0"/>
              </a:rPr>
              <a:t>	</a:t>
            </a:r>
            <a:r>
              <a:rPr lang="fr-FR" sz="2000" b="1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#include &lt;sys/stat.h&gt;</a:t>
            </a:r>
          </a:p>
          <a:p>
            <a:pPr>
              <a:buNone/>
            </a:pPr>
            <a:r>
              <a:rPr lang="fr-FR" sz="2000" b="1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fr-FR" sz="2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int mkfifo(const char *pathname, mode_t mode);</a:t>
            </a:r>
            <a:endParaRPr lang="es-EC" sz="2000" dirty="0" smtClean="0">
              <a:solidFill>
                <a:srgbClr val="00B0F0"/>
              </a:solidFill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3286124"/>
            <a:ext cx="6457950" cy="330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Fifos en C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2071702"/>
          </a:xfrm>
        </p:spPr>
        <p:txBody>
          <a:bodyPr>
            <a:normAutofit/>
          </a:bodyPr>
          <a:lstStyle/>
          <a:p>
            <a:r>
              <a:rPr lang="es-EC" sz="2800" dirty="0" smtClean="0"/>
              <a:t>Apertura (en todos los programas)</a:t>
            </a:r>
          </a:p>
          <a:p>
            <a:pPr>
              <a:buNone/>
            </a:pPr>
            <a:r>
              <a:rPr lang="en-US" b="1" dirty="0" smtClean="0">
                <a:latin typeface="Consolas" pitchFamily="49" charset="0"/>
                <a:cs typeface="Consolas" pitchFamily="49" charset="0"/>
              </a:rPr>
              <a:t>	</a:t>
            </a:r>
            <a:r>
              <a:rPr lang="en-US" sz="2000" b="1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#include &lt;fcntl.h&gt;</a:t>
            </a:r>
          </a:p>
          <a:p>
            <a:pPr>
              <a:buNone/>
            </a:pPr>
            <a:r>
              <a:rPr lang="en-US" sz="2000" b="1" dirty="0" smtClean="0">
                <a:latin typeface="Consolas" pitchFamily="49" charset="0"/>
                <a:cs typeface="Consolas" pitchFamily="49" charset="0"/>
              </a:rPr>
              <a:t>	</a:t>
            </a:r>
            <a:r>
              <a:rPr lang="en-US" sz="2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int open(const char *pathname, int flags);</a:t>
            </a:r>
            <a:endParaRPr lang="es-EC" sz="1800" dirty="0" smtClean="0">
              <a:solidFill>
                <a:srgbClr val="00B0F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571604" y="4214818"/>
            <a:ext cx="17363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2000" b="1" dirty="0" smtClean="0">
                <a:latin typeface="+mj-lt"/>
              </a:rPr>
              <a:t>Programa A </a:t>
            </a:r>
            <a:endParaRPr lang="es-EC" sz="2000" b="1" dirty="0">
              <a:latin typeface="+mj-lt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5786446" y="4143380"/>
            <a:ext cx="15953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2000" b="1" dirty="0" smtClean="0">
                <a:latin typeface="+mj-lt"/>
              </a:rPr>
              <a:t>Programa B</a:t>
            </a:r>
            <a:endParaRPr lang="es-EC" sz="2000" b="1" dirty="0">
              <a:latin typeface="+mj-lt"/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4857760"/>
            <a:ext cx="3743325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4857760"/>
            <a:ext cx="3786214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Fifos en C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714488"/>
            <a:ext cx="8401080" cy="1428760"/>
          </a:xfrm>
        </p:spPr>
        <p:txBody>
          <a:bodyPr>
            <a:normAutofit/>
          </a:bodyPr>
          <a:lstStyle/>
          <a:p>
            <a:r>
              <a:rPr lang="es-EC" sz="2800" dirty="0" smtClean="0"/>
              <a:t>Llevar a cabo la comunicación.</a:t>
            </a:r>
            <a:endParaRPr lang="es-EC" sz="1800" dirty="0" smtClean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6143636" y="5286388"/>
            <a:ext cx="8899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2000" b="1" dirty="0" smtClean="0">
                <a:latin typeface="+mj-lt"/>
              </a:rPr>
              <a:t>B lee</a:t>
            </a:r>
            <a:endParaRPr lang="es-EC" sz="2000" b="1" dirty="0">
              <a:latin typeface="+mj-lt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6143636" y="3357562"/>
            <a:ext cx="14542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2000" b="1" dirty="0" smtClean="0">
                <a:latin typeface="+mj-lt"/>
              </a:rPr>
              <a:t>A escribe</a:t>
            </a:r>
            <a:endParaRPr lang="es-EC" sz="2000" b="1" dirty="0">
              <a:latin typeface="+mj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2928934"/>
            <a:ext cx="5010150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4929198"/>
            <a:ext cx="500066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Fifos en C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2071702"/>
          </a:xfrm>
        </p:spPr>
        <p:txBody>
          <a:bodyPr>
            <a:normAutofit/>
          </a:bodyPr>
          <a:lstStyle/>
          <a:p>
            <a:r>
              <a:rPr lang="es-EC" sz="2800" dirty="0" smtClean="0"/>
              <a:t>Cerrar el fifo en cada programa y marcar para su posterior borrado.</a:t>
            </a:r>
          </a:p>
          <a:p>
            <a:pPr>
              <a:buNone/>
            </a:pPr>
            <a:r>
              <a:rPr lang="en-US" sz="2000" b="1" dirty="0" smtClean="0">
                <a:latin typeface="Consolas" pitchFamily="49" charset="0"/>
                <a:cs typeface="Consolas" pitchFamily="49" charset="0"/>
              </a:rPr>
              <a:t>	</a:t>
            </a:r>
            <a:r>
              <a:rPr lang="en-US" sz="2200" b="1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#include &lt;unistd.h&gt;</a:t>
            </a:r>
          </a:p>
          <a:p>
            <a:pPr>
              <a:buNone/>
            </a:pPr>
            <a:r>
              <a:rPr lang="en-US" sz="2200" b="1" dirty="0" smtClean="0">
                <a:latin typeface="Consolas" pitchFamily="49" charset="0"/>
                <a:cs typeface="Consolas" pitchFamily="49" charset="0"/>
              </a:rPr>
              <a:t>	</a:t>
            </a:r>
            <a:r>
              <a:rPr lang="en-US" sz="22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int unlink(const char *pathname);</a:t>
            </a:r>
            <a:endParaRPr lang="es-EC" sz="2200" dirty="0" smtClean="0">
              <a:solidFill>
                <a:srgbClr val="00B0F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571604" y="4214818"/>
            <a:ext cx="15953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2000" b="1" dirty="0" smtClean="0">
                <a:latin typeface="+mj-lt"/>
              </a:rPr>
              <a:t>Programa A</a:t>
            </a:r>
            <a:endParaRPr lang="es-EC" sz="2000" b="1" dirty="0">
              <a:latin typeface="+mj-lt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5857884" y="4214818"/>
            <a:ext cx="15953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2000" b="1" dirty="0" smtClean="0">
                <a:latin typeface="+mj-lt"/>
              </a:rPr>
              <a:t>Programa B</a:t>
            </a:r>
            <a:endParaRPr lang="es-EC" sz="2000" b="1" dirty="0">
              <a:latin typeface="+mj-lt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4786322"/>
            <a:ext cx="260985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4786322"/>
            <a:ext cx="2562225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Fifos en Python</a:t>
            </a:r>
            <a:endParaRPr lang="es-EC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38331" y="2285992"/>
            <a:ext cx="5476875" cy="427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2286016"/>
          </a:xfrm>
        </p:spPr>
        <p:txBody>
          <a:bodyPr>
            <a:normAutofit/>
          </a:bodyPr>
          <a:lstStyle/>
          <a:p>
            <a:r>
              <a:rPr lang="es-EC" sz="2800" dirty="0" smtClean="0"/>
              <a:t>Programa A</a:t>
            </a:r>
            <a:endParaRPr lang="es-EC" sz="2200" dirty="0" smtClean="0">
              <a:solidFill>
                <a:srgbClr val="00B0F0"/>
              </a:solidFill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Fifos en Python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2286016"/>
          </a:xfrm>
        </p:spPr>
        <p:txBody>
          <a:bodyPr>
            <a:normAutofit/>
          </a:bodyPr>
          <a:lstStyle/>
          <a:p>
            <a:r>
              <a:rPr lang="es-EC" sz="2800" dirty="0" smtClean="0"/>
              <a:t>Programa B</a:t>
            </a:r>
            <a:endParaRPr lang="es-EC" sz="2200" dirty="0" smtClean="0">
              <a:solidFill>
                <a:srgbClr val="00B0F0"/>
              </a:solidFill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2962289"/>
            <a:ext cx="4619625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Fifos en Python</a:t>
            </a:r>
            <a:endParaRPr lang="es-EC" dirty="0"/>
          </a:p>
        </p:txBody>
      </p:sp>
      <p:sp>
        <p:nvSpPr>
          <p:cNvPr id="7" name="5 Marcador de contenido"/>
          <p:cNvSpPr txBox="1">
            <a:spLocks/>
          </p:cNvSpPr>
          <p:nvPr/>
        </p:nvSpPr>
        <p:spPr>
          <a:xfrm>
            <a:off x="428596" y="1857364"/>
            <a:ext cx="8372476" cy="4643470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438912" lvl="0" indent="-320040">
              <a:buClr>
                <a:schemeClr val="accent1"/>
              </a:buClr>
              <a:buSzPct val="80000"/>
              <a:buFont typeface="Wingdings 2"/>
              <a:buChar char=""/>
            </a:pPr>
            <a:r>
              <a:rPr kumimoji="0" lang="es-EC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Bytestring</a:t>
            </a:r>
            <a:r>
              <a:rPr kumimoji="0" lang="es-EC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  <a:r>
              <a:rPr kumimoji="0" lang="es-EC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Secuencia de bytes que se utiliza para representar datos binarios como audio, imágenes o videos.</a:t>
            </a:r>
          </a:p>
          <a:p>
            <a:pPr marL="438912" lvl="0" indent="-320040">
              <a:buClr>
                <a:schemeClr val="accent1"/>
              </a:buClr>
              <a:buSzPct val="80000"/>
              <a:buFont typeface="Wingdings 2"/>
              <a:buChar char=""/>
            </a:pPr>
            <a:endParaRPr kumimoji="0" lang="es-EC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38912" lvl="0" indent="-320040">
              <a:buClr>
                <a:schemeClr val="accent1"/>
              </a:buClr>
              <a:buSzPct val="80000"/>
              <a:buFont typeface="Wingdings 2"/>
              <a:buChar char=""/>
            </a:pPr>
            <a:r>
              <a:rPr kumimoji="0" lang="es-EC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os.write( fd, </a:t>
            </a:r>
            <a:r>
              <a:rPr lang="es-EC" sz="2400" dirty="0" smtClean="0">
                <a:solidFill>
                  <a:srgbClr val="00B0F0"/>
                </a:solidFill>
              </a:rPr>
              <a:t>bytestring </a:t>
            </a:r>
            <a:r>
              <a:rPr kumimoji="0" lang="es-EC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896112" lvl="1" indent="-320040">
              <a:buClr>
                <a:schemeClr val="accent1"/>
              </a:buClr>
              <a:buSzPct val="80000"/>
              <a:buFont typeface="Wingdings 2"/>
              <a:buChar char=""/>
            </a:pPr>
            <a:r>
              <a:rPr kumimoji="0" lang="es-EC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Escribe el bytestring en el descriptor fd.</a:t>
            </a:r>
          </a:p>
          <a:p>
            <a:pPr marL="896112" lvl="1" indent="-320040">
              <a:buClr>
                <a:schemeClr val="accent1"/>
              </a:buClr>
              <a:buSzPct val="80000"/>
              <a:buFont typeface="Wingdings 2"/>
              <a:buChar char=""/>
            </a:pPr>
            <a:r>
              <a:rPr lang="es-EC" sz="2400" dirty="0" smtClean="0"/>
              <a:t>Retorna la cantidad de bytes escritos.</a:t>
            </a:r>
          </a:p>
          <a:p>
            <a:pPr marL="896112" lvl="1" indent="-320040">
              <a:buClr>
                <a:schemeClr val="accent1"/>
              </a:buClr>
              <a:buSzPct val="80000"/>
            </a:pPr>
            <a:r>
              <a:rPr kumimoji="0" lang="es-EC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s-EC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38912" lvl="0" indent="-320040">
              <a:buClr>
                <a:schemeClr val="accent1"/>
              </a:buClr>
              <a:buSzPct val="80000"/>
              <a:buFont typeface="Wingdings 2"/>
              <a:buChar char=""/>
            </a:pPr>
            <a:r>
              <a:rPr lang="es-EC" sz="2400" dirty="0" smtClean="0">
                <a:solidFill>
                  <a:srgbClr val="00B0F0"/>
                </a:solidFill>
              </a:rPr>
              <a:t>os.read(fd, n)</a:t>
            </a:r>
          </a:p>
          <a:p>
            <a:pPr marL="896112" lvl="1" indent="-320040">
              <a:buClr>
                <a:schemeClr val="accent1"/>
              </a:buClr>
              <a:buSzPct val="80000"/>
              <a:buFont typeface="Wingdings 2"/>
              <a:buChar char=""/>
            </a:pPr>
            <a:r>
              <a:rPr lang="es-EC" sz="2400" dirty="0" smtClean="0">
                <a:latin typeface="Consolas" pitchFamily="49" charset="0"/>
                <a:cs typeface="Consolas" pitchFamily="49" charset="0"/>
              </a:rPr>
              <a:t>Lee n bytes del descriptor fd.</a:t>
            </a:r>
          </a:p>
          <a:p>
            <a:pPr marL="896112" lvl="1" indent="-320040">
              <a:buClr>
                <a:schemeClr val="accent1"/>
              </a:buClr>
              <a:buSzPct val="80000"/>
              <a:buFont typeface="Wingdings 2"/>
              <a:buChar char=""/>
            </a:pPr>
            <a:r>
              <a:rPr kumimoji="0" lang="es-EC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nsolas" pitchFamily="49" charset="0"/>
                <a:ea typeface="+mn-ea"/>
                <a:cs typeface="Consolas" pitchFamily="49" charset="0"/>
              </a:rPr>
              <a:t>Retorna un bytestring.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Memoria compartida</a:t>
            </a:r>
            <a:endParaRPr lang="es-EC" dirty="0"/>
          </a:p>
        </p:txBody>
      </p:sp>
      <p:sp>
        <p:nvSpPr>
          <p:cNvPr id="12" name="5 Marcador de contenido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1285884"/>
          </a:xfrm>
        </p:spPr>
        <p:txBody>
          <a:bodyPr>
            <a:noAutofit/>
          </a:bodyPr>
          <a:lstStyle/>
          <a:p>
            <a:r>
              <a:rPr lang="es-EC" sz="2800" dirty="0" smtClean="0"/>
              <a:t>Varios procesos acceden a un segmento de memoria común.</a:t>
            </a:r>
          </a:p>
          <a:p>
            <a:r>
              <a:rPr lang="es-EC" sz="2800" dirty="0" smtClean="0"/>
              <a:t>Permite comunicación bidireccional.</a:t>
            </a:r>
          </a:p>
          <a:p>
            <a:r>
              <a:rPr lang="es-EC" sz="2800" dirty="0" smtClean="0"/>
              <a:t>Pueden darse condiciones de carrera.</a:t>
            </a:r>
          </a:p>
        </p:txBody>
      </p:sp>
      <p:sp>
        <p:nvSpPr>
          <p:cNvPr id="4" name="3 Rectángulo redondeado"/>
          <p:cNvSpPr/>
          <p:nvPr/>
        </p:nvSpPr>
        <p:spPr>
          <a:xfrm>
            <a:off x="1071538" y="4929198"/>
            <a:ext cx="1714512" cy="928694"/>
          </a:xfrm>
          <a:prstGeom prst="round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b="1" dirty="0" smtClean="0"/>
              <a:t>PROCESO A</a:t>
            </a:r>
            <a:endParaRPr lang="es-EC" b="1" dirty="0"/>
          </a:p>
        </p:txBody>
      </p:sp>
      <p:sp>
        <p:nvSpPr>
          <p:cNvPr id="7" name="6 Rectángulo redondeado"/>
          <p:cNvSpPr/>
          <p:nvPr/>
        </p:nvSpPr>
        <p:spPr>
          <a:xfrm>
            <a:off x="6000760" y="4929198"/>
            <a:ext cx="1714512" cy="928694"/>
          </a:xfrm>
          <a:prstGeom prst="round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b="1" dirty="0" smtClean="0"/>
              <a:t>PROCESO B</a:t>
            </a:r>
            <a:endParaRPr lang="es-EC" b="1" dirty="0"/>
          </a:p>
        </p:txBody>
      </p:sp>
      <p:sp>
        <p:nvSpPr>
          <p:cNvPr id="9" name="8 Flecha izquierda y derecha"/>
          <p:cNvSpPr/>
          <p:nvPr/>
        </p:nvSpPr>
        <p:spPr>
          <a:xfrm>
            <a:off x="2928926" y="5214950"/>
            <a:ext cx="642942" cy="357190"/>
          </a:xfrm>
          <a:prstGeom prst="leftRightArrow">
            <a:avLst/>
          </a:prstGeom>
          <a:noFill/>
          <a:ln w="38100" cmpd="sng"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10" name="9 Flecha izquierda y derecha"/>
          <p:cNvSpPr/>
          <p:nvPr/>
        </p:nvSpPr>
        <p:spPr>
          <a:xfrm>
            <a:off x="5286380" y="5214950"/>
            <a:ext cx="642942" cy="357190"/>
          </a:xfrm>
          <a:prstGeom prst="leftRightArrow">
            <a:avLst/>
          </a:prstGeom>
          <a:noFill/>
          <a:ln w="38100" cmpd="sng"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11" name="10 Rectángulo"/>
          <p:cNvSpPr/>
          <p:nvPr/>
        </p:nvSpPr>
        <p:spPr>
          <a:xfrm>
            <a:off x="3643306" y="4929198"/>
            <a:ext cx="1571636" cy="928694"/>
          </a:xfrm>
          <a:prstGeom prst="rect">
            <a:avLst/>
          </a:prstGeom>
          <a:noFill/>
          <a:ln w="38100" cmpd="sng"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b="1" dirty="0" smtClean="0"/>
              <a:t>MC</a:t>
            </a:r>
            <a:endParaRPr lang="es-EC" b="1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Memoria Compartida en C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643470"/>
          </a:xfrm>
        </p:spPr>
        <p:txBody>
          <a:bodyPr>
            <a:normAutofit/>
          </a:bodyPr>
          <a:lstStyle/>
          <a:p>
            <a:r>
              <a:rPr lang="es-EC" sz="2800" dirty="0" smtClean="0"/>
              <a:t>Creación/Acceso del área de memoria.</a:t>
            </a:r>
          </a:p>
          <a:p>
            <a:pPr>
              <a:buNone/>
            </a:pPr>
            <a:r>
              <a:rPr lang="es-EC" b="1" dirty="0" smtClean="0">
                <a:latin typeface="Consolas" pitchFamily="49" charset="0"/>
                <a:cs typeface="Consolas" pitchFamily="49" charset="0"/>
              </a:rPr>
              <a:t>	</a:t>
            </a:r>
            <a:r>
              <a:rPr lang="en-US" sz="2200" b="1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#include &lt;sys/shm.h&gt;</a:t>
            </a:r>
          </a:p>
          <a:p>
            <a:pPr>
              <a:buNone/>
            </a:pPr>
            <a:r>
              <a:rPr lang="en-US" sz="2200" b="1" dirty="0" smtClean="0">
                <a:latin typeface="Consolas" pitchFamily="49" charset="0"/>
                <a:cs typeface="Consolas" pitchFamily="49" charset="0"/>
              </a:rPr>
              <a:t>	</a:t>
            </a:r>
            <a:r>
              <a:rPr lang="en-US" sz="22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int shmget(key_t key, size_t size, int shmflg);</a:t>
            </a:r>
          </a:p>
          <a:p>
            <a:pPr>
              <a:buNone/>
            </a:pPr>
            <a:endParaRPr lang="en-US" sz="2200" b="1" dirty="0" smtClean="0">
              <a:solidFill>
                <a:srgbClr val="00B0F0"/>
              </a:solidFill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r>
              <a:rPr lang="en-US" sz="22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	</a:t>
            </a:r>
          </a:p>
          <a:p>
            <a:pPr>
              <a:buNone/>
            </a:pPr>
            <a:endParaRPr lang="es-EC" sz="2000" dirty="0" smtClean="0">
              <a:solidFill>
                <a:srgbClr val="00B0F0"/>
              </a:solidFill>
              <a:latin typeface="Consolas" pitchFamily="49" charset="0"/>
              <a:cs typeface="Consolas" pitchFamily="49" charset="0"/>
            </a:endParaRPr>
          </a:p>
        </p:txBody>
      </p:sp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1000100" y="3857628"/>
          <a:ext cx="6909610" cy="148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6180"/>
                <a:gridCol w="5723430"/>
              </a:tblGrid>
              <a:tr h="370840">
                <a:tc>
                  <a:txBody>
                    <a:bodyPr/>
                    <a:lstStyle/>
                    <a:p>
                      <a:r>
                        <a:rPr lang="es-EC" dirty="0" smtClean="0"/>
                        <a:t>key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Clave del segmento </a:t>
                      </a:r>
                      <a:endParaRPr lang="es-EC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dirty="0" smtClean="0"/>
                        <a:t>size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Tamaño en bytes</a:t>
                      </a:r>
                      <a:endParaRPr lang="es-EC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dirty="0" smtClean="0"/>
                        <a:t>shmflg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Opciones y permisos</a:t>
                      </a:r>
                      <a:endParaRPr lang="es-EC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dirty="0" smtClean="0"/>
                        <a:t>Retorno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Identificador.</a:t>
                      </a:r>
                      <a:r>
                        <a:rPr lang="es-EC" baseline="0" dirty="0" smtClean="0"/>
                        <a:t> En caso de error -1</a:t>
                      </a:r>
                      <a:endParaRPr lang="es-EC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Memoria Compartida en C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2286016"/>
          </a:xfrm>
        </p:spPr>
        <p:txBody>
          <a:bodyPr>
            <a:normAutofit/>
          </a:bodyPr>
          <a:lstStyle/>
          <a:p>
            <a:r>
              <a:rPr lang="es-EC" sz="2800" dirty="0" smtClean="0"/>
              <a:t>Creación en un programa “A”</a:t>
            </a:r>
          </a:p>
          <a:p>
            <a:pPr>
              <a:buNone/>
            </a:pPr>
            <a:r>
              <a:rPr lang="es-EC" b="1" dirty="0" smtClean="0">
                <a:latin typeface="Consolas" pitchFamily="49" charset="0"/>
                <a:cs typeface="Consolas" pitchFamily="49" charset="0"/>
              </a:rPr>
              <a:t>	</a:t>
            </a:r>
            <a:endParaRPr lang="es-EC" sz="2000" dirty="0" smtClean="0">
              <a:solidFill>
                <a:srgbClr val="00B0F0"/>
              </a:solidFill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714620"/>
            <a:ext cx="8420100" cy="322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Memoria Compartida en C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2286016"/>
          </a:xfrm>
        </p:spPr>
        <p:txBody>
          <a:bodyPr>
            <a:normAutofit/>
          </a:bodyPr>
          <a:lstStyle/>
          <a:p>
            <a:r>
              <a:rPr lang="es-EC" sz="2800" dirty="0" smtClean="0"/>
              <a:t>Acceso en un programa “B”</a:t>
            </a:r>
          </a:p>
          <a:p>
            <a:pPr>
              <a:buNone/>
            </a:pPr>
            <a:r>
              <a:rPr lang="es-EC" b="1" dirty="0" smtClean="0">
                <a:latin typeface="Consolas" pitchFamily="49" charset="0"/>
                <a:cs typeface="Consolas" pitchFamily="49" charset="0"/>
              </a:rPr>
              <a:t>	</a:t>
            </a:r>
            <a:endParaRPr lang="es-EC" sz="2000" dirty="0" smtClean="0">
              <a:solidFill>
                <a:srgbClr val="00B0F0"/>
              </a:solidFill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2714620"/>
            <a:ext cx="6029325" cy="300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Memoria Compartida en C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357158" y="1785926"/>
            <a:ext cx="8501122" cy="4500594"/>
          </a:xfrm>
        </p:spPr>
        <p:txBody>
          <a:bodyPr>
            <a:normAutofit/>
          </a:bodyPr>
          <a:lstStyle/>
          <a:p>
            <a:r>
              <a:rPr lang="es-EC" sz="2800" dirty="0" smtClean="0"/>
              <a:t>Vincular el área de memoria a una variable local.</a:t>
            </a:r>
          </a:p>
          <a:p>
            <a:pPr>
              <a:buNone/>
            </a:pPr>
            <a:r>
              <a:rPr lang="en-US" b="1" dirty="0" smtClean="0">
                <a:latin typeface="Consolas" pitchFamily="49" charset="0"/>
                <a:cs typeface="Consolas" pitchFamily="49" charset="0"/>
              </a:rPr>
              <a:t>	</a:t>
            </a:r>
            <a:r>
              <a:rPr lang="en-US" sz="2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void *shmat(int shmid, 	const void *shmaddr, int shmflg);</a:t>
            </a:r>
            <a:endParaRPr lang="es-EC" sz="1800" dirty="0" smtClean="0">
              <a:solidFill>
                <a:srgbClr val="00B0F0"/>
              </a:solidFill>
              <a:latin typeface="Consolas" pitchFamily="49" charset="0"/>
              <a:cs typeface="Consolas" pitchFamily="49" charset="0"/>
            </a:endParaRPr>
          </a:p>
        </p:txBody>
      </p:sp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785786" y="3857628"/>
          <a:ext cx="8072494" cy="148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85814"/>
                <a:gridCol w="6686680"/>
              </a:tblGrid>
              <a:tr h="370840">
                <a:tc>
                  <a:txBody>
                    <a:bodyPr/>
                    <a:lstStyle/>
                    <a:p>
                      <a:r>
                        <a:rPr lang="es-EC" dirty="0" smtClean="0"/>
                        <a:t>shmid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Identificador del área de memoria </a:t>
                      </a:r>
                      <a:endParaRPr lang="es-EC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dirty="0" smtClean="0"/>
                        <a:t>shmaddr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Dirección donde</a:t>
                      </a:r>
                      <a:r>
                        <a:rPr lang="es-EC" baseline="0" dirty="0" smtClean="0"/>
                        <a:t> vincular el segmento</a:t>
                      </a:r>
                      <a:r>
                        <a:rPr lang="es-EC" dirty="0" smtClean="0"/>
                        <a:t> </a:t>
                      </a:r>
                      <a:endParaRPr lang="es-EC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dirty="0" smtClean="0"/>
                        <a:t>shmflg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Opciones (Por ej. SHM_RDONLY)</a:t>
                      </a:r>
                      <a:endParaRPr lang="es-EC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dirty="0" smtClean="0"/>
                        <a:t>Retorno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Dirección</a:t>
                      </a:r>
                      <a:r>
                        <a:rPr lang="es-EC" baseline="0" dirty="0" smtClean="0"/>
                        <a:t> del segmento</a:t>
                      </a:r>
                      <a:r>
                        <a:rPr lang="es-EC" dirty="0" smtClean="0"/>
                        <a:t>.</a:t>
                      </a:r>
                      <a:r>
                        <a:rPr lang="es-EC" baseline="0" dirty="0" smtClean="0"/>
                        <a:t> En caso de error (void *)-1</a:t>
                      </a:r>
                      <a:endParaRPr lang="es-EC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Memoria Compartida en C</a:t>
            </a:r>
            <a:endParaRPr lang="es-EC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3786190"/>
            <a:ext cx="6000792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5 Marcador de contenido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2286016"/>
          </a:xfrm>
        </p:spPr>
        <p:txBody>
          <a:bodyPr>
            <a:normAutofit/>
          </a:bodyPr>
          <a:lstStyle/>
          <a:p>
            <a:r>
              <a:rPr lang="es-EC" sz="2800" dirty="0" smtClean="0"/>
              <a:t>Vinculación en ambos programas</a:t>
            </a:r>
          </a:p>
          <a:p>
            <a:pPr>
              <a:buNone/>
            </a:pPr>
            <a:r>
              <a:rPr lang="es-EC" b="1" dirty="0" smtClean="0">
                <a:latin typeface="Consolas" pitchFamily="49" charset="0"/>
                <a:cs typeface="Consolas" pitchFamily="49" charset="0"/>
              </a:rPr>
              <a:t>	</a:t>
            </a:r>
            <a:endParaRPr lang="es-EC" sz="2000" dirty="0" smtClean="0">
              <a:solidFill>
                <a:srgbClr val="00B0F0"/>
              </a:solidFill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Memoria Compartida en C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785926"/>
            <a:ext cx="8401080" cy="1500198"/>
          </a:xfrm>
        </p:spPr>
        <p:txBody>
          <a:bodyPr>
            <a:normAutofit/>
          </a:bodyPr>
          <a:lstStyle/>
          <a:p>
            <a:r>
              <a:rPr lang="es-EC" sz="2800" dirty="0" smtClean="0"/>
              <a:t>Llevar a cabo el procesamiento en cuestión (escribir/leer).</a:t>
            </a:r>
            <a:endParaRPr lang="es-EC" sz="2800" dirty="0" smtClean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6715140" y="5143512"/>
            <a:ext cx="15953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2000" b="1" dirty="0" smtClean="0">
                <a:latin typeface="+mj-lt"/>
              </a:rPr>
              <a:t>Programa B</a:t>
            </a:r>
            <a:endParaRPr lang="es-EC" sz="2000" b="1" dirty="0">
              <a:latin typeface="+mj-lt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6715140" y="3571876"/>
            <a:ext cx="17363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2000" b="1" dirty="0" smtClean="0">
                <a:latin typeface="+mj-lt"/>
              </a:rPr>
              <a:t>Programa A </a:t>
            </a:r>
            <a:endParaRPr lang="es-EC" sz="2000" b="1" dirty="0">
              <a:latin typeface="+mj-lt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3214686"/>
            <a:ext cx="580072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4857760"/>
            <a:ext cx="5786478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Memoria Compartida en C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786346"/>
          </a:xfrm>
        </p:spPr>
        <p:txBody>
          <a:bodyPr>
            <a:normAutofit/>
          </a:bodyPr>
          <a:lstStyle/>
          <a:p>
            <a:r>
              <a:rPr lang="es-EC" sz="2800" dirty="0" smtClean="0"/>
              <a:t>Por último, desvincular el área de memoria compartida y …</a:t>
            </a:r>
          </a:p>
          <a:p>
            <a:pPr>
              <a:buNone/>
            </a:pPr>
            <a:r>
              <a:rPr lang="en-US" sz="2000" b="1" dirty="0" smtClean="0">
                <a:latin typeface="Consolas" pitchFamily="49" charset="0"/>
                <a:cs typeface="Consolas" pitchFamily="49" charset="0"/>
              </a:rPr>
              <a:t>	</a:t>
            </a:r>
          </a:p>
          <a:p>
            <a:pPr>
              <a:buNone/>
            </a:pPr>
            <a:endParaRPr lang="en-US" sz="2000" b="1" dirty="0" smtClean="0"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r>
              <a:rPr lang="en-US" sz="2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	int shmdt(const void *shmaddr	);</a:t>
            </a:r>
          </a:p>
          <a:p>
            <a:pPr>
              <a:buNone/>
            </a:pPr>
            <a:r>
              <a:rPr lang="en-US" sz="2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	</a:t>
            </a:r>
            <a:endParaRPr lang="es-EC" sz="2000" dirty="0" smtClean="0">
              <a:solidFill>
                <a:srgbClr val="00B0F0"/>
              </a:solidFill>
              <a:latin typeface="Consolas" pitchFamily="49" charset="0"/>
              <a:cs typeface="Consolas" pitchFamily="49" charset="0"/>
            </a:endParaRPr>
          </a:p>
        </p:txBody>
      </p:sp>
      <p:graphicFrame>
        <p:nvGraphicFramePr>
          <p:cNvPr id="11" name="10 Tabla"/>
          <p:cNvGraphicFramePr>
            <a:graphicFrameLocks noGrp="1"/>
          </p:cNvGraphicFramePr>
          <p:nvPr/>
        </p:nvGraphicFramePr>
        <p:xfrm>
          <a:off x="785786" y="4214818"/>
          <a:ext cx="7500990" cy="741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87703"/>
                <a:gridCol w="6213287"/>
              </a:tblGrid>
              <a:tr h="370840">
                <a:tc>
                  <a:txBody>
                    <a:bodyPr/>
                    <a:lstStyle/>
                    <a:p>
                      <a:r>
                        <a:rPr lang="es-EC" dirty="0" smtClean="0"/>
                        <a:t>shmaddr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Dirección de memoria de la cual desvincularse</a:t>
                      </a:r>
                      <a:endParaRPr lang="es-EC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dirty="0" smtClean="0"/>
                        <a:t>Retorno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0.</a:t>
                      </a:r>
                      <a:r>
                        <a:rPr lang="es-EC" baseline="0" dirty="0" smtClean="0"/>
                        <a:t> En caso de error -1</a:t>
                      </a:r>
                      <a:endParaRPr lang="es-EC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Memoria Compartida en C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786346"/>
          </a:xfrm>
        </p:spPr>
        <p:txBody>
          <a:bodyPr>
            <a:normAutofit/>
          </a:bodyPr>
          <a:lstStyle/>
          <a:p>
            <a:r>
              <a:rPr lang="es-EC" sz="2800" dirty="0" smtClean="0"/>
              <a:t>Marcar para su posterior borrado.</a:t>
            </a:r>
          </a:p>
          <a:p>
            <a:endParaRPr lang="es-EC" sz="2800" dirty="0" smtClean="0"/>
          </a:p>
          <a:p>
            <a:pPr>
              <a:buNone/>
            </a:pPr>
            <a:r>
              <a:rPr lang="en-US" sz="2000" b="1" dirty="0" smtClean="0">
                <a:latin typeface="Consolas" pitchFamily="49" charset="0"/>
                <a:cs typeface="Consolas" pitchFamily="49" charset="0"/>
              </a:rPr>
              <a:t>	</a:t>
            </a:r>
            <a:r>
              <a:rPr lang="en-US" sz="2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int shmctl(int shmid,	int cmd, struct shmid_ds *buf);</a:t>
            </a:r>
            <a:endParaRPr lang="es-EC" sz="2000" dirty="0" smtClean="0">
              <a:solidFill>
                <a:srgbClr val="00B0F0"/>
              </a:solidFill>
              <a:latin typeface="Consolas" pitchFamily="49" charset="0"/>
              <a:cs typeface="Consolas" pitchFamily="49" charset="0"/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857224" y="3857628"/>
          <a:ext cx="7500990" cy="148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87703"/>
                <a:gridCol w="6213287"/>
              </a:tblGrid>
              <a:tr h="370840">
                <a:tc>
                  <a:txBody>
                    <a:bodyPr/>
                    <a:lstStyle/>
                    <a:p>
                      <a:r>
                        <a:rPr lang="es-EC" dirty="0" smtClean="0"/>
                        <a:t>shmid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Identificador</a:t>
                      </a:r>
                      <a:endParaRPr lang="es-EC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dirty="0" smtClean="0"/>
                        <a:t>cmd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Operación a realizar ( Por ej. </a:t>
                      </a:r>
                      <a:r>
                        <a:rPr kumimoji="0" lang="es-EC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IPC_RMID </a:t>
                      </a:r>
                      <a:r>
                        <a:rPr lang="es-EC" dirty="0" smtClean="0"/>
                        <a:t>)</a:t>
                      </a:r>
                      <a:endParaRPr lang="es-EC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dirty="0" smtClean="0"/>
                        <a:t>buf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Utilizado en algunas operaciones.</a:t>
                      </a:r>
                      <a:endParaRPr lang="es-EC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dirty="0" smtClean="0"/>
                        <a:t>Retorno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0.</a:t>
                      </a:r>
                      <a:r>
                        <a:rPr lang="es-EC" baseline="0" dirty="0" smtClean="0"/>
                        <a:t> En caso de error -1. Otros valores según cmd.</a:t>
                      </a:r>
                      <a:endParaRPr lang="es-EC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Memoria Compartida en C</a:t>
            </a:r>
            <a:endParaRPr lang="es-EC" dirty="0"/>
          </a:p>
        </p:txBody>
      </p:sp>
      <p:sp>
        <p:nvSpPr>
          <p:cNvPr id="10" name="9 CuadroTexto"/>
          <p:cNvSpPr txBox="1"/>
          <p:nvPr/>
        </p:nvSpPr>
        <p:spPr>
          <a:xfrm>
            <a:off x="5929322" y="2571744"/>
            <a:ext cx="15953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2000" b="1" dirty="0" smtClean="0">
                <a:latin typeface="+mj-lt"/>
              </a:rPr>
              <a:t>Programa A</a:t>
            </a:r>
            <a:endParaRPr lang="es-EC" sz="2000" b="1" dirty="0">
              <a:latin typeface="+mj-lt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2285992"/>
            <a:ext cx="4500594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4286256"/>
            <a:ext cx="4486275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11 CuadroTexto"/>
          <p:cNvSpPr txBox="1"/>
          <p:nvPr/>
        </p:nvSpPr>
        <p:spPr>
          <a:xfrm>
            <a:off x="5929322" y="4457650"/>
            <a:ext cx="15953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2000" b="1" dirty="0" smtClean="0">
                <a:latin typeface="+mj-lt"/>
              </a:rPr>
              <a:t>Programa B</a:t>
            </a:r>
            <a:endParaRPr lang="es-EC" sz="2000" b="1" dirty="0">
              <a:latin typeface="+mj-l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>Memoria Compartida en Python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714908"/>
          </a:xfrm>
        </p:spPr>
        <p:txBody>
          <a:bodyPr>
            <a:normAutofit/>
          </a:bodyPr>
          <a:lstStyle/>
          <a:p>
            <a:r>
              <a:rPr lang="es-EC" sz="2800" dirty="0" smtClean="0"/>
              <a:t>Módulo multiprocessing</a:t>
            </a:r>
          </a:p>
          <a:p>
            <a:pPr lvl="1"/>
            <a:r>
              <a:rPr lang="es-EC" sz="2400" dirty="0" smtClean="0">
                <a:solidFill>
                  <a:srgbClr val="00B050"/>
                </a:solidFill>
              </a:rPr>
              <a:t>shared_memory.SharedMemory</a:t>
            </a:r>
          </a:p>
          <a:p>
            <a:pPr lvl="1"/>
            <a:r>
              <a:rPr lang="es-EC" sz="2400" dirty="0" smtClean="0"/>
              <a:t>managers.SharedMemoryManager</a:t>
            </a:r>
          </a:p>
          <a:p>
            <a:pPr lvl="1"/>
            <a:r>
              <a:rPr lang="es-EC" sz="2400" dirty="0" smtClean="0"/>
              <a:t>shared_memory.ShareableList</a:t>
            </a:r>
          </a:p>
          <a:p>
            <a:endParaRPr lang="es-EC" sz="2800" dirty="0" smtClean="0"/>
          </a:p>
          <a:p>
            <a:pPr>
              <a:buNone/>
            </a:pPr>
            <a:r>
              <a:rPr lang="en-US" sz="2000" b="1" dirty="0" smtClean="0">
                <a:latin typeface="Consolas" pitchFamily="49" charset="0"/>
                <a:cs typeface="Consolas" pitchFamily="49" charset="0"/>
              </a:rPr>
              <a:t>	</a:t>
            </a:r>
            <a:r>
              <a:rPr lang="en-US" sz="2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https://docs.python.org/3.8/library/multiprocessing.shared_memory.html</a:t>
            </a:r>
            <a:endParaRPr lang="es-EC" sz="2000" dirty="0" smtClean="0">
              <a:solidFill>
                <a:srgbClr val="00B0F0"/>
              </a:solidFill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>Memoria Compartida en Python</a:t>
            </a:r>
            <a:endParaRPr lang="es-EC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643182"/>
            <a:ext cx="7686675" cy="349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11 Rectángulo"/>
          <p:cNvSpPr/>
          <p:nvPr/>
        </p:nvSpPr>
        <p:spPr>
          <a:xfrm>
            <a:off x="3929058" y="2000240"/>
            <a:ext cx="1451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dirty="0" smtClean="0"/>
              <a:t>PROGRAMA A</a:t>
            </a:r>
            <a:endParaRPr lang="es-EC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>Memoria Compartida en Python</a:t>
            </a:r>
            <a:endParaRPr lang="es-EC" dirty="0"/>
          </a:p>
        </p:txBody>
      </p:sp>
      <p:sp>
        <p:nvSpPr>
          <p:cNvPr id="12" name="11 Rectángulo"/>
          <p:cNvSpPr/>
          <p:nvPr/>
        </p:nvSpPr>
        <p:spPr>
          <a:xfrm>
            <a:off x="3929058" y="1857364"/>
            <a:ext cx="1451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dirty="0" smtClean="0"/>
              <a:t>PROGRAMA B</a:t>
            </a:r>
            <a:endParaRPr lang="es-EC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2428868"/>
            <a:ext cx="6124575" cy="399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Cola de mensajes</a:t>
            </a:r>
            <a:endParaRPr lang="es-EC" dirty="0"/>
          </a:p>
        </p:txBody>
      </p:sp>
      <p:sp>
        <p:nvSpPr>
          <p:cNvPr id="12" name="5 Marcador de contenido"/>
          <p:cNvSpPr>
            <a:spLocks noGrp="1"/>
          </p:cNvSpPr>
          <p:nvPr>
            <p:ph idx="1"/>
          </p:nvPr>
        </p:nvSpPr>
        <p:spPr>
          <a:xfrm>
            <a:off x="457200" y="2285992"/>
            <a:ext cx="8229600" cy="714380"/>
          </a:xfrm>
        </p:spPr>
        <p:txBody>
          <a:bodyPr>
            <a:noAutofit/>
          </a:bodyPr>
          <a:lstStyle/>
          <a:p>
            <a:r>
              <a:rPr lang="es-EC" dirty="0" smtClean="0"/>
              <a:t>Varios procesos depositan y extraen mensajes en una cola de mensajes.</a:t>
            </a:r>
          </a:p>
        </p:txBody>
      </p:sp>
      <p:sp>
        <p:nvSpPr>
          <p:cNvPr id="4" name="3 Rectángulo redondeado"/>
          <p:cNvSpPr/>
          <p:nvPr/>
        </p:nvSpPr>
        <p:spPr>
          <a:xfrm>
            <a:off x="1071538" y="4429132"/>
            <a:ext cx="1714512" cy="928694"/>
          </a:xfrm>
          <a:prstGeom prst="round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 smtClean="0"/>
              <a:t>PROCESO A</a:t>
            </a:r>
            <a:endParaRPr lang="es-EC" dirty="0"/>
          </a:p>
        </p:txBody>
      </p:sp>
      <p:sp>
        <p:nvSpPr>
          <p:cNvPr id="7" name="6 Rectángulo redondeado"/>
          <p:cNvSpPr/>
          <p:nvPr/>
        </p:nvSpPr>
        <p:spPr>
          <a:xfrm>
            <a:off x="6000760" y="4429132"/>
            <a:ext cx="1714512" cy="928694"/>
          </a:xfrm>
          <a:prstGeom prst="round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 smtClean="0"/>
              <a:t>PROCESO B</a:t>
            </a:r>
            <a:endParaRPr lang="es-EC" dirty="0"/>
          </a:p>
        </p:txBody>
      </p:sp>
      <p:sp>
        <p:nvSpPr>
          <p:cNvPr id="9" name="8 Flecha izquierda y derecha"/>
          <p:cNvSpPr/>
          <p:nvPr/>
        </p:nvSpPr>
        <p:spPr>
          <a:xfrm>
            <a:off x="2928926" y="4714884"/>
            <a:ext cx="642942" cy="357190"/>
          </a:xfrm>
          <a:prstGeom prst="leftRightArrow">
            <a:avLst/>
          </a:prstGeom>
          <a:noFill/>
          <a:ln w="38100" cmpd="sng"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10" name="9 Flecha izquierda y derecha"/>
          <p:cNvSpPr/>
          <p:nvPr/>
        </p:nvSpPr>
        <p:spPr>
          <a:xfrm>
            <a:off x="5286380" y="4714884"/>
            <a:ext cx="642942" cy="357190"/>
          </a:xfrm>
          <a:prstGeom prst="leftRightArrow">
            <a:avLst/>
          </a:prstGeom>
          <a:noFill/>
          <a:ln w="38100" cmpd="sng"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11" name="10 Rectángulo"/>
          <p:cNvSpPr/>
          <p:nvPr/>
        </p:nvSpPr>
        <p:spPr>
          <a:xfrm>
            <a:off x="3643306" y="4429132"/>
            <a:ext cx="1571636" cy="928694"/>
          </a:xfrm>
          <a:prstGeom prst="rect">
            <a:avLst/>
          </a:prstGeom>
          <a:noFill/>
          <a:ln w="38100" cmpd="sng"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 smtClean="0">
                <a:solidFill>
                  <a:schemeClr val="tx1">
                    <a:lumMod val="65000"/>
                  </a:schemeClr>
                </a:solidFill>
              </a:rPr>
              <a:t>BUZÓN</a:t>
            </a:r>
            <a:endParaRPr lang="es-EC" dirty="0">
              <a:solidFill>
                <a:schemeClr val="tx1">
                  <a:lumMod val="6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Cola de mensajes en C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500594"/>
          </a:xfrm>
        </p:spPr>
        <p:txBody>
          <a:bodyPr>
            <a:normAutofit/>
          </a:bodyPr>
          <a:lstStyle/>
          <a:p>
            <a:r>
              <a:rPr lang="es-EC" sz="2800" dirty="0" smtClean="0"/>
              <a:t>Creación/Acceso de la cola de mensajes.</a:t>
            </a:r>
          </a:p>
          <a:p>
            <a:pPr>
              <a:buNone/>
            </a:pPr>
            <a:r>
              <a:rPr lang="es-EC" sz="2400" b="1" dirty="0" smtClean="0">
                <a:latin typeface="Consolas" pitchFamily="49" charset="0"/>
                <a:cs typeface="Consolas" pitchFamily="49" charset="0"/>
              </a:rPr>
              <a:t>	</a:t>
            </a:r>
            <a:r>
              <a:rPr lang="en-US" sz="2000" b="1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#include &lt;sys/msg.h&gt;</a:t>
            </a:r>
          </a:p>
          <a:p>
            <a:pPr>
              <a:buNone/>
            </a:pPr>
            <a:r>
              <a:rPr lang="en-US" sz="2000" b="1" dirty="0" smtClean="0">
                <a:latin typeface="Consolas" pitchFamily="49" charset="0"/>
                <a:cs typeface="Consolas" pitchFamily="49" charset="0"/>
              </a:rPr>
              <a:t>	</a:t>
            </a:r>
            <a:r>
              <a:rPr lang="en-US" sz="2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int msgget( key_t key, 	int msgflg);</a:t>
            </a:r>
            <a:endParaRPr lang="es-EC" sz="1800" dirty="0" smtClean="0">
              <a:solidFill>
                <a:srgbClr val="00B0F0"/>
              </a:solidFill>
              <a:latin typeface="Consolas" pitchFamily="49" charset="0"/>
              <a:cs typeface="Consolas" pitchFamily="49" charset="0"/>
            </a:endParaRPr>
          </a:p>
        </p:txBody>
      </p:sp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928662" y="3929066"/>
          <a:ext cx="7052486" cy="1112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10708"/>
                <a:gridCol w="5841778"/>
              </a:tblGrid>
              <a:tr h="370840">
                <a:tc>
                  <a:txBody>
                    <a:bodyPr/>
                    <a:lstStyle/>
                    <a:p>
                      <a:r>
                        <a:rPr lang="es-EC" dirty="0" smtClean="0"/>
                        <a:t>key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Clave del segmento </a:t>
                      </a:r>
                      <a:endParaRPr lang="es-EC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dirty="0" smtClean="0"/>
                        <a:t>shmflg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Opciones y permisos</a:t>
                      </a:r>
                      <a:endParaRPr lang="es-EC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dirty="0" smtClean="0"/>
                        <a:t>Retorno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Identificador.</a:t>
                      </a:r>
                      <a:r>
                        <a:rPr lang="es-EC" baseline="0" dirty="0" smtClean="0"/>
                        <a:t> En caso de error -1</a:t>
                      </a:r>
                      <a:endParaRPr lang="es-EC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Cola de mensajes en C</a:t>
            </a:r>
            <a:endParaRPr lang="es-EC" dirty="0"/>
          </a:p>
        </p:txBody>
      </p:sp>
      <p:sp>
        <p:nvSpPr>
          <p:cNvPr id="9" name="8 CuadroTexto"/>
          <p:cNvSpPr txBox="1"/>
          <p:nvPr/>
        </p:nvSpPr>
        <p:spPr>
          <a:xfrm>
            <a:off x="3143240" y="2000240"/>
            <a:ext cx="26432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dirty="0" smtClean="0">
                <a:latin typeface="+mj-lt"/>
              </a:rPr>
              <a:t>Programa A y B </a:t>
            </a:r>
            <a:endParaRPr lang="es-EC" sz="2400" dirty="0">
              <a:latin typeface="+mj-lt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3000372"/>
            <a:ext cx="5667375" cy="280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Cola de mensajes en C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500174"/>
            <a:ext cx="8329642" cy="4857784"/>
          </a:xfrm>
        </p:spPr>
        <p:txBody>
          <a:bodyPr>
            <a:normAutofit/>
          </a:bodyPr>
          <a:lstStyle/>
          <a:p>
            <a:r>
              <a:rPr lang="es-EC" sz="2800" dirty="0" smtClean="0"/>
              <a:t>Envío del mensaje.</a:t>
            </a:r>
          </a:p>
          <a:p>
            <a:pPr>
              <a:buNone/>
            </a:pPr>
            <a:r>
              <a:rPr lang="es-EC" sz="1600" b="1" dirty="0" smtClean="0">
                <a:latin typeface="Consolas" pitchFamily="49" charset="0"/>
                <a:cs typeface="Consolas" pitchFamily="49" charset="0"/>
              </a:rPr>
              <a:t>	</a:t>
            </a:r>
            <a:r>
              <a:rPr lang="es-EC" sz="2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int msgsnd</a:t>
            </a:r>
          </a:p>
          <a:p>
            <a:pPr>
              <a:buNone/>
            </a:pPr>
            <a:r>
              <a:rPr lang="es-EC" sz="2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	(</a:t>
            </a:r>
          </a:p>
          <a:p>
            <a:pPr>
              <a:buNone/>
            </a:pPr>
            <a:r>
              <a:rPr lang="es-EC" sz="2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		int msqid, </a:t>
            </a:r>
          </a:p>
          <a:p>
            <a:pPr>
              <a:buNone/>
            </a:pPr>
            <a:r>
              <a:rPr lang="es-EC" sz="2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		const void *msgp, </a:t>
            </a:r>
          </a:p>
          <a:p>
            <a:pPr>
              <a:buNone/>
            </a:pPr>
            <a:r>
              <a:rPr lang="es-EC" sz="2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		size_t msgsz, </a:t>
            </a:r>
          </a:p>
          <a:p>
            <a:pPr>
              <a:buNone/>
            </a:pPr>
            <a:r>
              <a:rPr lang="es-EC" sz="2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		int msgflg</a:t>
            </a:r>
          </a:p>
          <a:p>
            <a:pPr>
              <a:buNone/>
            </a:pPr>
            <a:r>
              <a:rPr lang="es-EC" sz="2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	);</a:t>
            </a:r>
            <a:endParaRPr lang="es-EC" sz="1400" b="1" dirty="0" smtClean="0">
              <a:solidFill>
                <a:srgbClr val="00B0F0"/>
              </a:solidFill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r>
              <a:rPr lang="es-EC" sz="1400" b="1" dirty="0" smtClean="0">
                <a:latin typeface="Consolas" pitchFamily="49" charset="0"/>
                <a:cs typeface="Consolas" pitchFamily="49" charset="0"/>
              </a:rPr>
              <a:t>	</a:t>
            </a:r>
          </a:p>
        </p:txBody>
      </p:sp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857224" y="4572008"/>
          <a:ext cx="7500990" cy="189419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87703"/>
                <a:gridCol w="6213287"/>
              </a:tblGrid>
              <a:tr h="356559">
                <a:tc>
                  <a:txBody>
                    <a:bodyPr/>
                    <a:lstStyle/>
                    <a:p>
                      <a:r>
                        <a:rPr lang="es-EC" dirty="0" smtClean="0"/>
                        <a:t>msqid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Identificador de la cola de</a:t>
                      </a:r>
                      <a:r>
                        <a:rPr lang="es-EC" baseline="0" dirty="0" smtClean="0"/>
                        <a:t> mensajes destino</a:t>
                      </a:r>
                      <a:endParaRPr lang="es-EC" dirty="0"/>
                    </a:p>
                  </a:txBody>
                  <a:tcPr/>
                </a:tc>
              </a:tr>
              <a:tr h="356559">
                <a:tc>
                  <a:txBody>
                    <a:bodyPr/>
                    <a:lstStyle/>
                    <a:p>
                      <a:r>
                        <a:rPr lang="es-EC" dirty="0" smtClean="0"/>
                        <a:t>msgp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Estructura con el mensaje a enviar</a:t>
                      </a:r>
                      <a:endParaRPr lang="es-EC" dirty="0"/>
                    </a:p>
                  </a:txBody>
                  <a:tcPr/>
                </a:tc>
              </a:tr>
              <a:tr h="356559">
                <a:tc>
                  <a:txBody>
                    <a:bodyPr/>
                    <a:lstStyle/>
                    <a:p>
                      <a:r>
                        <a:rPr lang="es-EC" dirty="0" smtClean="0"/>
                        <a:t>msgsz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Tamaño del mensaje en bytes (restando un long).</a:t>
                      </a:r>
                      <a:endParaRPr lang="es-EC" dirty="0"/>
                    </a:p>
                  </a:txBody>
                  <a:tcPr/>
                </a:tc>
              </a:tr>
              <a:tr h="356559">
                <a:tc>
                  <a:txBody>
                    <a:bodyPr/>
                    <a:lstStyle/>
                    <a:p>
                      <a:r>
                        <a:rPr lang="es-EC" dirty="0" smtClean="0"/>
                        <a:t>msgflg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Opciones.</a:t>
                      </a:r>
                      <a:r>
                        <a:rPr lang="es-EC" baseline="0" dirty="0" smtClean="0"/>
                        <a:t> Por ejemplo (IPC_NOWAIT).</a:t>
                      </a:r>
                      <a:endParaRPr lang="es-EC" dirty="0"/>
                    </a:p>
                  </a:txBody>
                  <a:tcPr/>
                </a:tc>
              </a:tr>
              <a:tr h="431152">
                <a:tc>
                  <a:txBody>
                    <a:bodyPr/>
                    <a:lstStyle/>
                    <a:p>
                      <a:r>
                        <a:rPr lang="es-EC" dirty="0" smtClean="0"/>
                        <a:t>Retorno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0.</a:t>
                      </a:r>
                      <a:r>
                        <a:rPr lang="es-EC" baseline="0" dirty="0" smtClean="0"/>
                        <a:t> En caso de error -1. </a:t>
                      </a:r>
                      <a:endParaRPr lang="es-EC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Cola de mensajes en C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500174"/>
            <a:ext cx="8329642" cy="4857784"/>
          </a:xfrm>
        </p:spPr>
        <p:txBody>
          <a:bodyPr>
            <a:normAutofit/>
          </a:bodyPr>
          <a:lstStyle/>
          <a:p>
            <a:r>
              <a:rPr lang="es-EC" sz="2800" dirty="0" smtClean="0"/>
              <a:t>Recepción del mensaje.</a:t>
            </a:r>
          </a:p>
          <a:p>
            <a:pPr>
              <a:buNone/>
            </a:pPr>
            <a:r>
              <a:rPr lang="es-EC" sz="1600" b="1" dirty="0" smtClean="0">
                <a:latin typeface="Consolas" pitchFamily="49" charset="0"/>
                <a:cs typeface="Consolas" pitchFamily="49" charset="0"/>
              </a:rPr>
              <a:t>	</a:t>
            </a:r>
            <a:r>
              <a:rPr lang="es-EC" sz="2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ssize_t msgrcv</a:t>
            </a:r>
          </a:p>
          <a:p>
            <a:pPr>
              <a:buNone/>
            </a:pPr>
            <a:r>
              <a:rPr lang="es-EC" sz="2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	(</a:t>
            </a:r>
          </a:p>
          <a:p>
            <a:pPr>
              <a:buNone/>
            </a:pPr>
            <a:r>
              <a:rPr lang="es-EC" sz="2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		int msqid, </a:t>
            </a:r>
          </a:p>
          <a:p>
            <a:pPr>
              <a:buNone/>
            </a:pPr>
            <a:r>
              <a:rPr lang="es-EC" sz="2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		void *msgp, </a:t>
            </a:r>
          </a:p>
          <a:p>
            <a:pPr>
              <a:buNone/>
            </a:pPr>
            <a:r>
              <a:rPr lang="es-EC" sz="2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		size_t msgsz,</a:t>
            </a:r>
          </a:p>
          <a:p>
            <a:pPr>
              <a:buNone/>
            </a:pPr>
            <a:r>
              <a:rPr lang="es-EC" sz="2000" b="1" dirty="0" smtClean="0">
                <a:latin typeface="Consolas" pitchFamily="49" charset="0"/>
                <a:cs typeface="Consolas" pitchFamily="49" charset="0"/>
              </a:rPr>
              <a:t>		</a:t>
            </a:r>
            <a:r>
              <a:rPr lang="es-EC" sz="2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long msgtyp, </a:t>
            </a:r>
          </a:p>
          <a:p>
            <a:pPr>
              <a:buNone/>
            </a:pPr>
            <a:r>
              <a:rPr lang="es-EC" sz="2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		int msgflg</a:t>
            </a:r>
          </a:p>
          <a:p>
            <a:pPr>
              <a:buNone/>
            </a:pPr>
            <a:r>
              <a:rPr lang="es-EC" sz="2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	);</a:t>
            </a:r>
            <a:endParaRPr lang="es-EC" sz="1400" b="1" dirty="0" smtClean="0">
              <a:solidFill>
                <a:srgbClr val="00B0F0"/>
              </a:solidFill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r>
              <a:rPr lang="es-EC" sz="1400" b="1" dirty="0" smtClean="0">
                <a:latin typeface="Consolas" pitchFamily="49" charset="0"/>
                <a:cs typeface="Consolas" pitchFamily="49" charset="0"/>
              </a:rPr>
              <a:t>	</a:t>
            </a:r>
          </a:p>
        </p:txBody>
      </p:sp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857224" y="4572008"/>
          <a:ext cx="7500990" cy="201201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87703"/>
                <a:gridCol w="6213287"/>
              </a:tblGrid>
              <a:tr h="291798">
                <a:tc>
                  <a:txBody>
                    <a:bodyPr/>
                    <a:lstStyle/>
                    <a:p>
                      <a:r>
                        <a:rPr lang="es-EC" sz="1600" dirty="0" smtClean="0"/>
                        <a:t>msqid</a:t>
                      </a:r>
                      <a:endParaRPr lang="es-EC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600" dirty="0" smtClean="0"/>
                        <a:t>Identificador de la cola de</a:t>
                      </a:r>
                      <a:r>
                        <a:rPr lang="es-EC" sz="1600" baseline="0" dirty="0" smtClean="0"/>
                        <a:t> mensajes destino</a:t>
                      </a:r>
                      <a:endParaRPr lang="es-EC" sz="1600" dirty="0"/>
                    </a:p>
                  </a:txBody>
                  <a:tcPr/>
                </a:tc>
              </a:tr>
              <a:tr h="313708">
                <a:tc>
                  <a:txBody>
                    <a:bodyPr/>
                    <a:lstStyle/>
                    <a:p>
                      <a:r>
                        <a:rPr lang="es-EC" sz="1600" dirty="0" smtClean="0"/>
                        <a:t>msgp</a:t>
                      </a:r>
                      <a:endParaRPr lang="es-EC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600" dirty="0" smtClean="0"/>
                        <a:t>Estructura que almacena el mensaje recibido</a:t>
                      </a:r>
                      <a:endParaRPr lang="es-EC" sz="1600" dirty="0"/>
                    </a:p>
                  </a:txBody>
                  <a:tcPr/>
                </a:tc>
              </a:tr>
              <a:tr h="335618">
                <a:tc>
                  <a:txBody>
                    <a:bodyPr/>
                    <a:lstStyle/>
                    <a:p>
                      <a:r>
                        <a:rPr lang="es-EC" sz="1600" dirty="0" smtClean="0"/>
                        <a:t>msgsz</a:t>
                      </a:r>
                      <a:endParaRPr lang="es-EC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600" dirty="0" smtClean="0"/>
                        <a:t>Tamaño del mensaje en bytes (restando un long).</a:t>
                      </a:r>
                      <a:endParaRPr lang="es-EC" sz="1600" dirty="0"/>
                    </a:p>
                  </a:txBody>
                  <a:tcPr/>
                </a:tc>
              </a:tr>
              <a:tr h="301850">
                <a:tc>
                  <a:txBody>
                    <a:bodyPr/>
                    <a:lstStyle/>
                    <a:p>
                      <a:r>
                        <a:rPr lang="es-EC" sz="1600" dirty="0" smtClean="0"/>
                        <a:t>msgtyp</a:t>
                      </a:r>
                      <a:endParaRPr lang="es-EC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600" dirty="0" smtClean="0"/>
                        <a:t>Tipo de mensaje a recibir</a:t>
                      </a:r>
                      <a:endParaRPr lang="es-EC" sz="1600" dirty="0"/>
                    </a:p>
                  </a:txBody>
                  <a:tcPr/>
                </a:tc>
              </a:tr>
              <a:tr h="301850">
                <a:tc>
                  <a:txBody>
                    <a:bodyPr/>
                    <a:lstStyle/>
                    <a:p>
                      <a:r>
                        <a:rPr lang="es-EC" sz="1600" dirty="0" smtClean="0"/>
                        <a:t>msgflg</a:t>
                      </a:r>
                      <a:endParaRPr lang="es-EC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600" dirty="0" smtClean="0"/>
                        <a:t>Opciones.</a:t>
                      </a:r>
                      <a:r>
                        <a:rPr lang="es-EC" sz="1600" baseline="0" dirty="0" smtClean="0"/>
                        <a:t> Por ejemplo (IPC_NOWAIT).</a:t>
                      </a:r>
                      <a:endParaRPr lang="es-EC" sz="1600" dirty="0"/>
                    </a:p>
                  </a:txBody>
                  <a:tcPr/>
                </a:tc>
              </a:tr>
              <a:tr h="322073">
                <a:tc>
                  <a:txBody>
                    <a:bodyPr/>
                    <a:lstStyle/>
                    <a:p>
                      <a:r>
                        <a:rPr lang="es-EC" sz="1600" dirty="0" smtClean="0"/>
                        <a:t>Retorno</a:t>
                      </a:r>
                      <a:endParaRPr lang="es-EC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600" dirty="0" smtClean="0"/>
                        <a:t>0.</a:t>
                      </a:r>
                      <a:r>
                        <a:rPr lang="es-EC" sz="1600" baseline="0" dirty="0" smtClean="0"/>
                        <a:t> En caso de error -1. </a:t>
                      </a:r>
                      <a:endParaRPr lang="es-EC" sz="1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Cola de mensajes en C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500174"/>
            <a:ext cx="8329642" cy="4857784"/>
          </a:xfrm>
        </p:spPr>
        <p:txBody>
          <a:bodyPr>
            <a:normAutofit/>
          </a:bodyPr>
          <a:lstStyle/>
          <a:p>
            <a:r>
              <a:rPr lang="es-EC" sz="2800" dirty="0" smtClean="0"/>
              <a:t>Estructura del mensaje.</a:t>
            </a:r>
          </a:p>
          <a:p>
            <a:pPr lvl="1"/>
            <a:r>
              <a:rPr lang="es-EC" dirty="0" smtClean="0"/>
              <a:t>Como mínimo:</a:t>
            </a:r>
          </a:p>
          <a:p>
            <a:pPr lvl="1"/>
            <a:endParaRPr lang="es-EC" dirty="0" smtClean="0"/>
          </a:p>
          <a:p>
            <a:pPr lvl="1"/>
            <a:endParaRPr lang="es-EC" dirty="0" smtClean="0"/>
          </a:p>
          <a:p>
            <a:pPr lvl="1"/>
            <a:endParaRPr lang="es-EC" dirty="0" smtClean="0"/>
          </a:p>
          <a:p>
            <a:pPr lvl="1"/>
            <a:r>
              <a:rPr lang="es-EC" dirty="0" smtClean="0"/>
              <a:t>Por ejemplo: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2500306"/>
            <a:ext cx="2190750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4714884"/>
            <a:ext cx="1781175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86182" y="4714884"/>
            <a:ext cx="2238375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Cola de mensajes en C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500174"/>
            <a:ext cx="8329642" cy="1643074"/>
          </a:xfrm>
        </p:spPr>
        <p:txBody>
          <a:bodyPr>
            <a:normAutofit/>
          </a:bodyPr>
          <a:lstStyle/>
          <a:p>
            <a:r>
              <a:rPr lang="es-EC" sz="2800" dirty="0" smtClean="0"/>
              <a:t>Tipo del mensaje</a:t>
            </a:r>
          </a:p>
          <a:p>
            <a:pPr lvl="1"/>
            <a:r>
              <a:rPr lang="es-EC" sz="24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long msgtyp</a:t>
            </a:r>
            <a:r>
              <a:rPr lang="es-EC" dirty="0" smtClean="0"/>
              <a:t>:</a:t>
            </a:r>
          </a:p>
          <a:p>
            <a:pPr lvl="1"/>
            <a:endParaRPr lang="es-EC" dirty="0" smtClean="0"/>
          </a:p>
          <a:p>
            <a:pPr lvl="1"/>
            <a:endParaRPr lang="es-EC" dirty="0" smtClean="0"/>
          </a:p>
          <a:p>
            <a:endParaRPr lang="es-EC" dirty="0" smtClean="0"/>
          </a:p>
        </p:txBody>
      </p:sp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714348" y="3214686"/>
          <a:ext cx="7643866" cy="2743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2231"/>
                <a:gridCol w="6331635"/>
              </a:tblGrid>
              <a:tr h="291798">
                <a:tc>
                  <a:txBody>
                    <a:bodyPr/>
                    <a:lstStyle/>
                    <a:p>
                      <a:pPr algn="just"/>
                      <a:r>
                        <a:rPr lang="es-EC" sz="1800" dirty="0" smtClean="0"/>
                        <a:t>= 0</a:t>
                      </a:r>
                      <a:endParaRPr lang="es-EC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C" sz="1800" dirty="0" smtClean="0"/>
                        <a:t>Saca el primer mensaje encolado.</a:t>
                      </a:r>
                      <a:endParaRPr lang="es-EC" sz="1800" dirty="0"/>
                    </a:p>
                  </a:txBody>
                  <a:tcPr/>
                </a:tc>
              </a:tr>
              <a:tr h="313708">
                <a:tc>
                  <a:txBody>
                    <a:bodyPr/>
                    <a:lstStyle/>
                    <a:p>
                      <a:pPr algn="just"/>
                      <a:r>
                        <a:rPr lang="es-EC" sz="1800" dirty="0" smtClean="0"/>
                        <a:t>&gt; 0</a:t>
                      </a:r>
                      <a:endParaRPr lang="es-EC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C" sz="1800" dirty="0" smtClean="0"/>
                        <a:t>Saca el primer mensaje encolado de ese tipo.</a:t>
                      </a:r>
                      <a:endParaRPr lang="es-EC" sz="1800" dirty="0"/>
                    </a:p>
                  </a:txBody>
                  <a:tcPr/>
                </a:tc>
              </a:tr>
              <a:tr h="335618">
                <a:tc>
                  <a:txBody>
                    <a:bodyPr/>
                    <a:lstStyle/>
                    <a:p>
                      <a:pPr algn="just"/>
                      <a:r>
                        <a:rPr lang="es-EC" sz="1800" dirty="0" smtClean="0"/>
                        <a:t>&lt; 0</a:t>
                      </a:r>
                      <a:endParaRPr lang="es-EC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C" sz="1800" dirty="0" smtClean="0"/>
                        <a:t>Del conjunto de mensajes con tipo menor o igual al valor absoluto de msgtyp, saca el primer  mensaje con el menor tipo. Por ej:</a:t>
                      </a:r>
                    </a:p>
                    <a:p>
                      <a:pPr algn="just"/>
                      <a:endParaRPr lang="es-EC" sz="1800" dirty="0" smtClean="0"/>
                    </a:p>
                    <a:p>
                      <a:pPr algn="just"/>
                      <a:r>
                        <a:rPr lang="es-EC" sz="1800" dirty="0" smtClean="0"/>
                        <a:t>Q=3,2,1,4,1</a:t>
                      </a:r>
                    </a:p>
                    <a:p>
                      <a:pPr algn="just"/>
                      <a:r>
                        <a:rPr lang="es-EC" sz="1800" dirty="0" smtClean="0"/>
                        <a:t>msgtyp=-3</a:t>
                      </a:r>
                    </a:p>
                    <a:p>
                      <a:pPr algn="just"/>
                      <a:r>
                        <a:rPr lang="es-EC" sz="1800" dirty="0" smtClean="0"/>
                        <a:t>Desencola el tercer mensaje </a:t>
                      </a:r>
                      <a:endParaRPr lang="es-EC" sz="1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Cola de mensajes en C</a:t>
            </a:r>
            <a:endParaRPr lang="es-EC" dirty="0"/>
          </a:p>
        </p:txBody>
      </p:sp>
      <p:sp>
        <p:nvSpPr>
          <p:cNvPr id="12" name="11 CuadroTexto"/>
          <p:cNvSpPr txBox="1"/>
          <p:nvPr/>
        </p:nvSpPr>
        <p:spPr>
          <a:xfrm>
            <a:off x="3428992" y="1714488"/>
            <a:ext cx="26432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dirty="0" smtClean="0">
                <a:latin typeface="+mj-lt"/>
              </a:rPr>
              <a:t>Programa A </a:t>
            </a:r>
            <a:endParaRPr lang="es-EC" sz="2400" dirty="0">
              <a:latin typeface="+mj-lt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2285992"/>
            <a:ext cx="7210425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13 CuadroTexto"/>
          <p:cNvSpPr txBox="1"/>
          <p:nvPr/>
        </p:nvSpPr>
        <p:spPr>
          <a:xfrm>
            <a:off x="3428992" y="4214818"/>
            <a:ext cx="26432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dirty="0" smtClean="0">
                <a:latin typeface="+mj-lt"/>
              </a:rPr>
              <a:t>Programa B </a:t>
            </a:r>
            <a:endParaRPr lang="es-EC" sz="2400" dirty="0">
              <a:latin typeface="+mj-lt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4714884"/>
            <a:ext cx="72152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Cola de mensajes en C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785926"/>
            <a:ext cx="8329642" cy="4572032"/>
          </a:xfrm>
        </p:spPr>
        <p:txBody>
          <a:bodyPr>
            <a:normAutofit/>
          </a:bodyPr>
          <a:lstStyle/>
          <a:p>
            <a:r>
              <a:rPr lang="es-EC" sz="2800" dirty="0" smtClean="0"/>
              <a:t>Eliminar la cola de mensajes.</a:t>
            </a:r>
          </a:p>
          <a:p>
            <a:pPr>
              <a:buNone/>
            </a:pPr>
            <a:r>
              <a:rPr lang="es-EC" sz="2400" b="1" dirty="0" smtClean="0">
                <a:latin typeface="Consolas" pitchFamily="49" charset="0"/>
                <a:cs typeface="Consolas" pitchFamily="49" charset="0"/>
              </a:rPr>
              <a:t>	</a:t>
            </a:r>
            <a:r>
              <a:rPr lang="es-EC" sz="2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int msgctl</a:t>
            </a:r>
          </a:p>
          <a:p>
            <a:pPr>
              <a:buNone/>
            </a:pPr>
            <a:r>
              <a:rPr lang="es-EC" sz="2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	(</a:t>
            </a:r>
          </a:p>
          <a:p>
            <a:pPr>
              <a:buNone/>
            </a:pPr>
            <a:r>
              <a:rPr lang="es-EC" sz="2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		int msqid, </a:t>
            </a:r>
          </a:p>
          <a:p>
            <a:pPr>
              <a:buNone/>
            </a:pPr>
            <a:r>
              <a:rPr lang="es-EC" sz="2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		int cmd, </a:t>
            </a:r>
          </a:p>
          <a:p>
            <a:pPr>
              <a:buNone/>
            </a:pPr>
            <a:r>
              <a:rPr lang="es-EC" sz="2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		struct msqid_ds *buf</a:t>
            </a:r>
          </a:p>
          <a:p>
            <a:pPr>
              <a:buNone/>
            </a:pPr>
            <a:r>
              <a:rPr lang="es-EC" sz="2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	);</a:t>
            </a:r>
            <a:endParaRPr lang="es-EC" sz="2000" dirty="0" smtClean="0">
              <a:solidFill>
                <a:srgbClr val="00B0F0"/>
              </a:solidFill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endParaRPr lang="es-EC" sz="1100" dirty="0" smtClean="0">
              <a:latin typeface="Consolas" pitchFamily="49" charset="0"/>
              <a:cs typeface="Consolas" pitchFamily="49" charset="0"/>
            </a:endParaRPr>
          </a:p>
        </p:txBody>
      </p:sp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857224" y="4572007"/>
          <a:ext cx="7715304" cy="18643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24495"/>
                <a:gridCol w="6390809"/>
              </a:tblGrid>
              <a:tr h="466091">
                <a:tc>
                  <a:txBody>
                    <a:bodyPr/>
                    <a:lstStyle/>
                    <a:p>
                      <a:r>
                        <a:rPr lang="es-EC" dirty="0" smtClean="0"/>
                        <a:t>msqid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Identificador de la cola de mensajes.</a:t>
                      </a:r>
                      <a:endParaRPr lang="es-EC" dirty="0"/>
                    </a:p>
                  </a:txBody>
                  <a:tcPr/>
                </a:tc>
              </a:tr>
              <a:tr h="466091">
                <a:tc>
                  <a:txBody>
                    <a:bodyPr/>
                    <a:lstStyle/>
                    <a:p>
                      <a:r>
                        <a:rPr lang="es-EC" dirty="0" smtClean="0"/>
                        <a:t>cmd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Operación a realizar (Para borrar IPC_RMID).</a:t>
                      </a:r>
                      <a:endParaRPr lang="es-EC" dirty="0"/>
                    </a:p>
                  </a:txBody>
                  <a:tcPr/>
                </a:tc>
              </a:tr>
              <a:tr h="466091">
                <a:tc>
                  <a:txBody>
                    <a:bodyPr/>
                    <a:lstStyle/>
                    <a:p>
                      <a:r>
                        <a:rPr lang="es-EC" dirty="0" smtClean="0"/>
                        <a:t>buf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Utilizado</a:t>
                      </a:r>
                      <a:r>
                        <a:rPr lang="es-EC" baseline="0" dirty="0" smtClean="0"/>
                        <a:t> en algunas operaciones.</a:t>
                      </a:r>
                      <a:endParaRPr lang="es-EC" dirty="0"/>
                    </a:p>
                  </a:txBody>
                  <a:tcPr/>
                </a:tc>
              </a:tr>
              <a:tr h="466091">
                <a:tc>
                  <a:txBody>
                    <a:bodyPr/>
                    <a:lstStyle/>
                    <a:p>
                      <a:r>
                        <a:rPr lang="es-EC" dirty="0" smtClean="0"/>
                        <a:t>Retorno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0.</a:t>
                      </a:r>
                      <a:r>
                        <a:rPr lang="es-EC" baseline="0" dirty="0" smtClean="0"/>
                        <a:t> En caso de error -1. Otros valores según cmd.</a:t>
                      </a:r>
                      <a:endParaRPr lang="es-EC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Cola de mensajes en C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785926"/>
            <a:ext cx="8329642" cy="4572032"/>
          </a:xfrm>
        </p:spPr>
        <p:txBody>
          <a:bodyPr>
            <a:normAutofit/>
          </a:bodyPr>
          <a:lstStyle/>
          <a:p>
            <a:r>
              <a:rPr lang="es-EC" sz="2800" dirty="0" smtClean="0"/>
              <a:t>Eliminar la cola de mensajes.</a:t>
            </a:r>
          </a:p>
          <a:p>
            <a:pPr>
              <a:buNone/>
            </a:pPr>
            <a:r>
              <a:rPr lang="es-EC" sz="2400" b="1" dirty="0" smtClean="0">
                <a:latin typeface="Consolas" pitchFamily="49" charset="0"/>
                <a:cs typeface="Consolas" pitchFamily="49" charset="0"/>
              </a:rPr>
              <a:t>	</a:t>
            </a:r>
            <a:endParaRPr lang="es-EC" sz="1100" dirty="0" smtClean="0"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3286124"/>
            <a:ext cx="451485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Sockets</a:t>
            </a:r>
            <a:endParaRPr lang="es-EC" dirty="0"/>
          </a:p>
        </p:txBody>
      </p:sp>
      <p:sp>
        <p:nvSpPr>
          <p:cNvPr id="12" name="5 Marcador de contenido"/>
          <p:cNvSpPr>
            <a:spLocks noGrp="1"/>
          </p:cNvSpPr>
          <p:nvPr>
            <p:ph idx="1"/>
          </p:nvPr>
        </p:nvSpPr>
        <p:spPr>
          <a:xfrm>
            <a:off x="457200" y="1928802"/>
            <a:ext cx="8229600" cy="1071570"/>
          </a:xfrm>
        </p:spPr>
        <p:txBody>
          <a:bodyPr>
            <a:noAutofit/>
          </a:bodyPr>
          <a:lstStyle/>
          <a:p>
            <a:r>
              <a:rPr lang="es-EC" sz="2800" dirty="0" smtClean="0"/>
              <a:t>Varios procesos (que pueden estar ejecutando en distintas computadoras) se comunican a través de la red mediante una dirección IP, un número de puerto y un protocolo de comunicación.</a:t>
            </a:r>
          </a:p>
        </p:txBody>
      </p:sp>
      <p:sp>
        <p:nvSpPr>
          <p:cNvPr id="4" name="3 Rectángulo redondeado"/>
          <p:cNvSpPr/>
          <p:nvPr/>
        </p:nvSpPr>
        <p:spPr>
          <a:xfrm>
            <a:off x="1071538" y="5286388"/>
            <a:ext cx="1714512" cy="928694"/>
          </a:xfrm>
          <a:prstGeom prst="round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 smtClean="0"/>
              <a:t>PROCESO A</a:t>
            </a:r>
            <a:endParaRPr lang="es-EC" dirty="0"/>
          </a:p>
        </p:txBody>
      </p:sp>
      <p:sp>
        <p:nvSpPr>
          <p:cNvPr id="7" name="6 Rectángulo redondeado"/>
          <p:cNvSpPr/>
          <p:nvPr/>
        </p:nvSpPr>
        <p:spPr>
          <a:xfrm>
            <a:off x="6000760" y="5286388"/>
            <a:ext cx="1714512" cy="928694"/>
          </a:xfrm>
          <a:prstGeom prst="round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 smtClean="0"/>
              <a:t>PROCESO B</a:t>
            </a:r>
            <a:endParaRPr lang="es-EC" dirty="0"/>
          </a:p>
        </p:txBody>
      </p:sp>
      <p:sp>
        <p:nvSpPr>
          <p:cNvPr id="9" name="8 Flecha izquierda y derecha"/>
          <p:cNvSpPr/>
          <p:nvPr/>
        </p:nvSpPr>
        <p:spPr>
          <a:xfrm>
            <a:off x="2928926" y="5572140"/>
            <a:ext cx="642942" cy="357190"/>
          </a:xfrm>
          <a:prstGeom prst="leftRightArrow">
            <a:avLst/>
          </a:prstGeom>
          <a:noFill/>
          <a:ln w="38100" cmpd="sng"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10" name="9 Flecha izquierda y derecha"/>
          <p:cNvSpPr/>
          <p:nvPr/>
        </p:nvSpPr>
        <p:spPr>
          <a:xfrm>
            <a:off x="5286380" y="5572140"/>
            <a:ext cx="642942" cy="357190"/>
          </a:xfrm>
          <a:prstGeom prst="leftRightArrow">
            <a:avLst/>
          </a:prstGeom>
          <a:noFill/>
          <a:ln w="38100" cmpd="sng"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13" name="12 Nube"/>
          <p:cNvSpPr/>
          <p:nvPr/>
        </p:nvSpPr>
        <p:spPr>
          <a:xfrm>
            <a:off x="3571868" y="5072074"/>
            <a:ext cx="1714512" cy="1285884"/>
          </a:xfrm>
          <a:prstGeom prst="cloud">
            <a:avLst/>
          </a:prstGeom>
          <a:noFill/>
          <a:ln w="38100" cmpd="sng"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 smtClean="0">
                <a:solidFill>
                  <a:schemeClr val="tx1">
                    <a:lumMod val="65000"/>
                  </a:schemeClr>
                </a:solidFill>
              </a:rPr>
              <a:t>RED</a:t>
            </a:r>
            <a:endParaRPr lang="es-EC" dirty="0">
              <a:solidFill>
                <a:schemeClr val="tx1">
                  <a:lumMod val="6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Sockets en Python</a:t>
            </a:r>
            <a:endParaRPr lang="es-EC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1928802"/>
            <a:ext cx="5705475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5 Marcador de contenido"/>
          <p:cNvSpPr>
            <a:spLocks noGrp="1"/>
          </p:cNvSpPr>
          <p:nvPr>
            <p:ph idx="1"/>
          </p:nvPr>
        </p:nvSpPr>
        <p:spPr>
          <a:xfrm>
            <a:off x="428596" y="1714488"/>
            <a:ext cx="8229600" cy="2500330"/>
          </a:xfrm>
        </p:spPr>
        <p:txBody>
          <a:bodyPr>
            <a:normAutofit/>
          </a:bodyPr>
          <a:lstStyle/>
          <a:p>
            <a:r>
              <a:rPr lang="es-EC" dirty="0" smtClean="0"/>
              <a:t>Servidor</a:t>
            </a:r>
            <a:endParaRPr lang="es-EC" sz="1800" dirty="0" smtClean="0"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Sockets en Python</a:t>
            </a:r>
            <a:endParaRPr lang="es-EC" dirty="0"/>
          </a:p>
        </p:txBody>
      </p:sp>
      <p:sp>
        <p:nvSpPr>
          <p:cNvPr id="8" name="5 Marcador de contenido"/>
          <p:cNvSpPr>
            <a:spLocks noGrp="1"/>
          </p:cNvSpPr>
          <p:nvPr>
            <p:ph idx="1"/>
          </p:nvPr>
        </p:nvSpPr>
        <p:spPr>
          <a:xfrm>
            <a:off x="428596" y="1714488"/>
            <a:ext cx="8229600" cy="2500330"/>
          </a:xfrm>
        </p:spPr>
        <p:txBody>
          <a:bodyPr>
            <a:normAutofit/>
          </a:bodyPr>
          <a:lstStyle/>
          <a:p>
            <a:r>
              <a:rPr lang="es-EC" dirty="0" smtClean="0"/>
              <a:t>Servidor</a:t>
            </a:r>
            <a:endParaRPr lang="es-EC" sz="1800" dirty="0" smtClean="0"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1928802"/>
            <a:ext cx="577215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Sockets en Python</a:t>
            </a:r>
            <a:endParaRPr lang="es-EC" dirty="0"/>
          </a:p>
        </p:txBody>
      </p:sp>
      <p:sp>
        <p:nvSpPr>
          <p:cNvPr id="8" name="5 Marcador de contenido"/>
          <p:cNvSpPr>
            <a:spLocks noGrp="1"/>
          </p:cNvSpPr>
          <p:nvPr>
            <p:ph idx="1"/>
          </p:nvPr>
        </p:nvSpPr>
        <p:spPr>
          <a:xfrm>
            <a:off x="428596" y="1714488"/>
            <a:ext cx="8229600" cy="2500330"/>
          </a:xfrm>
        </p:spPr>
        <p:txBody>
          <a:bodyPr>
            <a:normAutofit/>
          </a:bodyPr>
          <a:lstStyle/>
          <a:p>
            <a:r>
              <a:rPr lang="es-EC" dirty="0" smtClean="0"/>
              <a:t>Cliente</a:t>
            </a:r>
            <a:endParaRPr lang="es-EC" sz="1800" dirty="0" smtClean="0"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1714488"/>
            <a:ext cx="4895850" cy="501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Sockets en Python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2000240"/>
            <a:ext cx="8229600" cy="2500330"/>
          </a:xfrm>
        </p:spPr>
        <p:txBody>
          <a:bodyPr>
            <a:normAutofit/>
          </a:bodyPr>
          <a:lstStyle/>
          <a:p>
            <a:r>
              <a:rPr lang="es-EC" dirty="0" smtClean="0"/>
              <a:t>Link de referencia:</a:t>
            </a:r>
          </a:p>
          <a:p>
            <a:endParaRPr lang="es-EC" dirty="0" smtClean="0"/>
          </a:p>
          <a:p>
            <a:r>
              <a:rPr lang="en-US" sz="2000" b="1" dirty="0" smtClean="0">
                <a:latin typeface="Consolas" pitchFamily="49" charset="0"/>
                <a:cs typeface="Consolas" pitchFamily="49" charset="0"/>
                <a:hlinkClick r:id="rId2"/>
              </a:rPr>
              <a:t>https://docs.python.org/3/library/socket.html#module-socket</a:t>
            </a:r>
            <a:r>
              <a:rPr lang="en-US" sz="2000" b="1" dirty="0" smtClean="0">
                <a:latin typeface="Consolas" pitchFamily="49" charset="0"/>
                <a:cs typeface="Consolas" pitchFamily="49" charset="0"/>
              </a:rPr>
              <a:t> </a:t>
            </a:r>
            <a:endParaRPr lang="es-EC" sz="1800" dirty="0" smtClean="0"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Comunicación en Java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3500462"/>
          </a:xfrm>
        </p:spPr>
        <p:txBody>
          <a:bodyPr>
            <a:normAutofit/>
          </a:bodyPr>
          <a:lstStyle/>
          <a:p>
            <a:r>
              <a:rPr lang="es-EC" dirty="0" smtClean="0"/>
              <a:t>Interface BlockingQueue</a:t>
            </a:r>
          </a:p>
          <a:p>
            <a:r>
              <a:rPr lang="es-EC" sz="2400" dirty="0" smtClean="0"/>
              <a:t>Uso típico para modelo productor – consumidor</a:t>
            </a:r>
          </a:p>
          <a:p>
            <a:r>
              <a:rPr lang="es-EC" sz="2400" dirty="0" smtClean="0"/>
              <a:t>Garantiza que no haya condiciones de carrera entre los hilos (thread safe)</a:t>
            </a:r>
            <a:endParaRPr lang="es-EC" dirty="0" smtClean="0"/>
          </a:p>
          <a:p>
            <a:endParaRPr lang="es-EC" dirty="0" smtClean="0"/>
          </a:p>
        </p:txBody>
      </p:sp>
      <p:grpSp>
        <p:nvGrpSpPr>
          <p:cNvPr id="18" name="17 Grupo"/>
          <p:cNvGrpSpPr/>
          <p:nvPr/>
        </p:nvGrpSpPr>
        <p:grpSpPr>
          <a:xfrm>
            <a:off x="857224" y="3714752"/>
            <a:ext cx="7500990" cy="1214446"/>
            <a:chOff x="857224" y="3714752"/>
            <a:chExt cx="7500990" cy="1214446"/>
          </a:xfrm>
        </p:grpSpPr>
        <p:sp>
          <p:nvSpPr>
            <p:cNvPr id="7" name="6 Rectángulo"/>
            <p:cNvSpPr/>
            <p:nvPr/>
          </p:nvSpPr>
          <p:spPr>
            <a:xfrm>
              <a:off x="857224" y="4214818"/>
              <a:ext cx="1214446" cy="714380"/>
            </a:xfrm>
            <a:prstGeom prst="rect">
              <a:avLst/>
            </a:prstGeom>
            <a:noFill/>
            <a:ln w="3810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 smtClean="0"/>
                <a:t>Thread x</a:t>
              </a:r>
              <a:endParaRPr lang="es-EC" dirty="0"/>
            </a:p>
          </p:txBody>
        </p:sp>
        <p:sp>
          <p:nvSpPr>
            <p:cNvPr id="8" name="7 Rectángulo"/>
            <p:cNvSpPr/>
            <p:nvPr/>
          </p:nvSpPr>
          <p:spPr>
            <a:xfrm>
              <a:off x="7143768" y="4214818"/>
              <a:ext cx="1214446" cy="714380"/>
            </a:xfrm>
            <a:prstGeom prst="rect">
              <a:avLst/>
            </a:prstGeom>
            <a:noFill/>
            <a:ln w="3810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 smtClean="0"/>
                <a:t>Thread y</a:t>
              </a:r>
              <a:endParaRPr lang="es-EC" dirty="0"/>
            </a:p>
          </p:txBody>
        </p:sp>
        <p:sp>
          <p:nvSpPr>
            <p:cNvPr id="9" name="8 Rectángulo"/>
            <p:cNvSpPr/>
            <p:nvPr/>
          </p:nvSpPr>
          <p:spPr>
            <a:xfrm>
              <a:off x="3143240" y="4214818"/>
              <a:ext cx="2928958" cy="714380"/>
            </a:xfrm>
            <a:prstGeom prst="rect">
              <a:avLst/>
            </a:prstGeom>
            <a:noFill/>
            <a:ln w="3810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sp>
          <p:nvSpPr>
            <p:cNvPr id="10" name="9 Flecha derecha"/>
            <p:cNvSpPr/>
            <p:nvPr/>
          </p:nvSpPr>
          <p:spPr>
            <a:xfrm>
              <a:off x="2143108" y="4214818"/>
              <a:ext cx="928694" cy="714380"/>
            </a:xfrm>
            <a:prstGeom prst="rightArrow">
              <a:avLst/>
            </a:prstGeom>
            <a:noFill/>
            <a:ln w="3810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 smtClean="0"/>
                <a:t>Put</a:t>
              </a:r>
              <a:endParaRPr lang="es-EC" dirty="0"/>
            </a:p>
          </p:txBody>
        </p:sp>
        <p:sp>
          <p:nvSpPr>
            <p:cNvPr id="11" name="10 Flecha derecha"/>
            <p:cNvSpPr/>
            <p:nvPr/>
          </p:nvSpPr>
          <p:spPr>
            <a:xfrm>
              <a:off x="6143636" y="4214818"/>
              <a:ext cx="928694" cy="714380"/>
            </a:xfrm>
            <a:prstGeom prst="rightArrow">
              <a:avLst/>
            </a:prstGeom>
            <a:noFill/>
            <a:ln w="3810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 smtClean="0"/>
                <a:t>Take</a:t>
              </a:r>
              <a:endParaRPr lang="es-EC" dirty="0"/>
            </a:p>
          </p:txBody>
        </p:sp>
        <p:sp>
          <p:nvSpPr>
            <p:cNvPr id="12" name="11 Rectángulo"/>
            <p:cNvSpPr/>
            <p:nvPr/>
          </p:nvSpPr>
          <p:spPr>
            <a:xfrm>
              <a:off x="3286116" y="3714752"/>
              <a:ext cx="26432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EC" dirty="0" smtClean="0"/>
                <a:t>BlockingQueue</a:t>
              </a:r>
              <a:endParaRPr lang="es-EC" dirty="0"/>
            </a:p>
          </p:txBody>
        </p:sp>
        <p:sp>
          <p:nvSpPr>
            <p:cNvPr id="13" name="12 Rectángulo"/>
            <p:cNvSpPr/>
            <p:nvPr/>
          </p:nvSpPr>
          <p:spPr>
            <a:xfrm>
              <a:off x="3286116" y="4367218"/>
              <a:ext cx="490542" cy="419104"/>
            </a:xfrm>
            <a:prstGeom prst="rect">
              <a:avLst/>
            </a:prstGeom>
            <a:noFill/>
            <a:ln w="3810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sp>
          <p:nvSpPr>
            <p:cNvPr id="14" name="13 Rectángulo"/>
            <p:cNvSpPr/>
            <p:nvPr/>
          </p:nvSpPr>
          <p:spPr>
            <a:xfrm>
              <a:off x="4000496" y="4357694"/>
              <a:ext cx="490542" cy="419104"/>
            </a:xfrm>
            <a:prstGeom prst="rect">
              <a:avLst/>
            </a:prstGeom>
            <a:noFill/>
            <a:ln w="3810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sp>
          <p:nvSpPr>
            <p:cNvPr id="15" name="14 Rectángulo"/>
            <p:cNvSpPr/>
            <p:nvPr/>
          </p:nvSpPr>
          <p:spPr>
            <a:xfrm>
              <a:off x="4724400" y="4357694"/>
              <a:ext cx="490542" cy="419104"/>
            </a:xfrm>
            <a:prstGeom prst="rect">
              <a:avLst/>
            </a:prstGeom>
            <a:noFill/>
            <a:ln w="3810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sp>
          <p:nvSpPr>
            <p:cNvPr id="16" name="15 Rectángulo"/>
            <p:cNvSpPr/>
            <p:nvPr/>
          </p:nvSpPr>
          <p:spPr>
            <a:xfrm>
              <a:off x="5438780" y="4357694"/>
              <a:ext cx="490542" cy="419104"/>
            </a:xfrm>
            <a:prstGeom prst="rect">
              <a:avLst/>
            </a:prstGeom>
            <a:noFill/>
            <a:ln w="3810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</p:grpSp>
      <p:sp>
        <p:nvSpPr>
          <p:cNvPr id="19" name="5 Marcador de contenido"/>
          <p:cNvSpPr txBox="1">
            <a:spLocks/>
          </p:cNvSpPr>
          <p:nvPr/>
        </p:nvSpPr>
        <p:spPr>
          <a:xfrm>
            <a:off x="285720" y="6072206"/>
            <a:ext cx="8572560" cy="500066"/>
          </a:xfrm>
          <a:prstGeom prst="rect">
            <a:avLst/>
          </a:prstGeom>
        </p:spPr>
        <p:txBody>
          <a:bodyPr vert="horz" lIns="54864" tIns="91440" rtlCol="0">
            <a:normAutofit fontScale="85000" lnSpcReduction="10000"/>
          </a:bodyPr>
          <a:lstStyle/>
          <a:p>
            <a:pPr marL="438912" lvl="0" indent="-320040">
              <a:buClr>
                <a:schemeClr val="accent1"/>
              </a:buClr>
              <a:buSzPct val="80000"/>
            </a:pPr>
            <a:r>
              <a:rPr lang="es-EC" sz="16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https://docs.oracle.com/javase/8/docs/api/java/util/concurrent/BlockingQueue.html</a:t>
            </a:r>
            <a:endParaRPr kumimoji="0" lang="es-EC" sz="1600" b="1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nsolas" pitchFamily="49" charset="0"/>
              <a:ea typeface="+mn-ea"/>
              <a:cs typeface="Consolas" pitchFamily="49" charset="0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Comunicación en Java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929222"/>
          </a:xfrm>
        </p:spPr>
        <p:txBody>
          <a:bodyPr>
            <a:normAutofit/>
          </a:bodyPr>
          <a:lstStyle/>
          <a:p>
            <a:r>
              <a:rPr lang="es-EC" dirty="0" smtClean="0">
                <a:solidFill>
                  <a:srgbClr val="00B050"/>
                </a:solidFill>
              </a:rPr>
              <a:t>Métodos</a:t>
            </a:r>
          </a:p>
          <a:p>
            <a:endParaRPr lang="es-EC" dirty="0" smtClean="0"/>
          </a:p>
          <a:p>
            <a:r>
              <a:rPr lang="es-EC" sz="2400" dirty="0" smtClean="0"/>
              <a:t>Inserción (agregar un elemento)</a:t>
            </a:r>
          </a:p>
          <a:p>
            <a:pPr lvl="1"/>
            <a:r>
              <a:rPr lang="es-EC" sz="2000" dirty="0" smtClean="0"/>
              <a:t>add – arroja IllegalStateException si no hay espacio</a:t>
            </a:r>
          </a:p>
          <a:p>
            <a:pPr lvl="1"/>
            <a:r>
              <a:rPr lang="es-EC" sz="2000" dirty="0" smtClean="0"/>
              <a:t>offer – retorna false si no hay espacio</a:t>
            </a:r>
          </a:p>
          <a:p>
            <a:pPr lvl="1"/>
            <a:r>
              <a:rPr lang="es-EC" sz="2000" dirty="0" smtClean="0"/>
              <a:t>put – se bloquea hasta que haya espacio</a:t>
            </a:r>
          </a:p>
          <a:p>
            <a:pPr lvl="1">
              <a:buNone/>
            </a:pPr>
            <a:r>
              <a:rPr lang="es-EC" sz="2000" dirty="0" smtClean="0"/>
              <a:t> </a:t>
            </a:r>
          </a:p>
          <a:p>
            <a:r>
              <a:rPr lang="es-EC" sz="2400" dirty="0" smtClean="0"/>
              <a:t>Remoción (quitar un elemento)</a:t>
            </a:r>
          </a:p>
          <a:p>
            <a:pPr lvl="1"/>
            <a:r>
              <a:rPr lang="es-EC" sz="2000" dirty="0" smtClean="0"/>
              <a:t>remove – si no existe el elemento retorna false</a:t>
            </a:r>
          </a:p>
          <a:p>
            <a:pPr lvl="1"/>
            <a:r>
              <a:rPr lang="es-EC" sz="2000" dirty="0" smtClean="0"/>
              <a:t>poll – retorna el primer elemento o null</a:t>
            </a:r>
          </a:p>
          <a:p>
            <a:pPr lvl="1"/>
            <a:r>
              <a:rPr lang="es-EC" sz="2000" dirty="0" smtClean="0"/>
              <a:t>take – se bloquea hasta poder extraer el primero </a:t>
            </a:r>
            <a:endParaRPr lang="es-EC" dirty="0" smtClean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Comunicación en Java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929222"/>
          </a:xfrm>
        </p:spPr>
        <p:txBody>
          <a:bodyPr>
            <a:normAutofit/>
          </a:bodyPr>
          <a:lstStyle/>
          <a:p>
            <a:r>
              <a:rPr lang="es-EC" dirty="0" smtClean="0">
                <a:solidFill>
                  <a:srgbClr val="00B050"/>
                </a:solidFill>
              </a:rPr>
              <a:t>Mas métodos</a:t>
            </a:r>
          </a:p>
          <a:p>
            <a:endParaRPr lang="es-EC" dirty="0" smtClean="0"/>
          </a:p>
          <a:p>
            <a:r>
              <a:rPr lang="es-EC" sz="2400" dirty="0" smtClean="0"/>
              <a:t>Chequeo (obtener elemento sin remoción)</a:t>
            </a:r>
          </a:p>
          <a:p>
            <a:pPr lvl="1"/>
            <a:r>
              <a:rPr lang="es-EC" sz="2000" dirty="0" smtClean="0"/>
              <a:t>peek – retorna primer elemento o null</a:t>
            </a:r>
          </a:p>
          <a:p>
            <a:pPr lvl="1"/>
            <a:r>
              <a:rPr lang="es-EC" sz="2000" dirty="0" smtClean="0"/>
              <a:t>element – retorna primer elemento o NoSuchElementException</a:t>
            </a:r>
          </a:p>
          <a:p>
            <a:pPr lvl="1"/>
            <a:endParaRPr lang="es-EC" sz="2000" dirty="0" smtClean="0"/>
          </a:p>
          <a:p>
            <a:r>
              <a:rPr lang="es-EC" sz="2400" dirty="0" smtClean="0"/>
              <a:t>Otros</a:t>
            </a:r>
          </a:p>
          <a:p>
            <a:pPr lvl="1"/>
            <a:r>
              <a:rPr lang="es-EC" sz="2000" dirty="0" smtClean="0"/>
              <a:t>size – cantidad de elementos almacenados</a:t>
            </a:r>
          </a:p>
          <a:p>
            <a:pPr lvl="1"/>
            <a:r>
              <a:rPr lang="es-EC" sz="2000" dirty="0" smtClean="0"/>
              <a:t>remainingCapacity – (full capacity – size)</a:t>
            </a:r>
          </a:p>
          <a:p>
            <a:pPr lvl="1"/>
            <a:r>
              <a:rPr lang="es-EC" sz="2000" dirty="0" smtClean="0"/>
              <a:t>contains – retorna true si contiene un elemento dado  </a:t>
            </a:r>
            <a:endParaRPr lang="es-EC" dirty="0" smtClean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Comunicación en Java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929222"/>
          </a:xfrm>
        </p:spPr>
        <p:txBody>
          <a:bodyPr>
            <a:normAutofit/>
          </a:bodyPr>
          <a:lstStyle/>
          <a:p>
            <a:r>
              <a:rPr lang="es-EC" dirty="0" smtClean="0">
                <a:solidFill>
                  <a:srgbClr val="00B050"/>
                </a:solidFill>
              </a:rPr>
              <a:t>Implementaciones</a:t>
            </a:r>
          </a:p>
          <a:p>
            <a:endParaRPr lang="es-EC" dirty="0" smtClean="0"/>
          </a:p>
          <a:p>
            <a:r>
              <a:rPr lang="es-EC" sz="2400" dirty="0" smtClean="0"/>
              <a:t>ArrayBlockingQueue</a:t>
            </a:r>
            <a:endParaRPr lang="es-EC" sz="2000" dirty="0" smtClean="0"/>
          </a:p>
          <a:p>
            <a:r>
              <a:rPr lang="es-EC" sz="2400" dirty="0" smtClean="0"/>
              <a:t>DelayQueue</a:t>
            </a:r>
          </a:p>
          <a:p>
            <a:r>
              <a:rPr lang="es-EC" sz="2400" dirty="0" smtClean="0"/>
              <a:t>LinkedBlockingQueue</a:t>
            </a:r>
          </a:p>
          <a:p>
            <a:r>
              <a:rPr lang="es-EC" sz="2400" dirty="0" smtClean="0"/>
              <a:t>PriorityBlockingQueue</a:t>
            </a:r>
          </a:p>
          <a:p>
            <a:r>
              <a:rPr lang="es-EC" sz="2400" dirty="0" smtClean="0"/>
              <a:t>SynchronousQueue</a:t>
            </a:r>
            <a:endParaRPr lang="es-EC" dirty="0" smtClean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Comunicación en Java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3500462"/>
          </a:xfrm>
        </p:spPr>
        <p:txBody>
          <a:bodyPr>
            <a:normAutofit/>
          </a:bodyPr>
          <a:lstStyle/>
          <a:p>
            <a:r>
              <a:rPr lang="es-EC" dirty="0" smtClean="0"/>
              <a:t>Señalización entre hilos</a:t>
            </a:r>
          </a:p>
          <a:p>
            <a:r>
              <a:rPr lang="es-EC" sz="2400" dirty="0" smtClean="0"/>
              <a:t>La clase java.lang.Object define tres métodos</a:t>
            </a:r>
          </a:p>
          <a:p>
            <a:pPr lvl="1"/>
            <a:r>
              <a:rPr lang="es-EC" sz="2000" dirty="0" smtClean="0">
                <a:solidFill>
                  <a:srgbClr val="00B0F0"/>
                </a:solidFill>
              </a:rPr>
              <a:t>wait() </a:t>
            </a:r>
            <a:r>
              <a:rPr lang="es-EC" sz="2000" dirty="0" smtClean="0"/>
              <a:t>– el hilo llamador se bloquea a la espera de que otro hilo invoque notify() o notifyAll()</a:t>
            </a:r>
          </a:p>
          <a:p>
            <a:pPr lvl="1"/>
            <a:r>
              <a:rPr lang="es-EC" sz="2000" dirty="0" smtClean="0">
                <a:solidFill>
                  <a:srgbClr val="00B0F0"/>
                </a:solidFill>
              </a:rPr>
              <a:t>notify() </a:t>
            </a:r>
            <a:r>
              <a:rPr lang="es-EC" sz="2000" dirty="0" smtClean="0"/>
              <a:t>– despierta a un thread que haya ejecutado wait()</a:t>
            </a:r>
          </a:p>
          <a:p>
            <a:pPr lvl="1"/>
            <a:r>
              <a:rPr lang="es-EC" sz="2000" dirty="0" smtClean="0">
                <a:solidFill>
                  <a:srgbClr val="00B0F0"/>
                </a:solidFill>
              </a:rPr>
              <a:t>notifyAll() </a:t>
            </a:r>
            <a:r>
              <a:rPr lang="es-EC" sz="2000" dirty="0" smtClean="0"/>
              <a:t>– despierta a todos los threads que hayan ejecutado wait()</a:t>
            </a:r>
            <a:endParaRPr lang="es-EC" dirty="0" smtClean="0"/>
          </a:p>
        </p:txBody>
      </p:sp>
      <p:sp>
        <p:nvSpPr>
          <p:cNvPr id="19" name="5 Marcador de contenido"/>
          <p:cNvSpPr txBox="1">
            <a:spLocks/>
          </p:cNvSpPr>
          <p:nvPr/>
        </p:nvSpPr>
        <p:spPr>
          <a:xfrm>
            <a:off x="285720" y="6072206"/>
            <a:ext cx="8572560" cy="500066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438912" lvl="0" indent="-320040">
              <a:buClr>
                <a:schemeClr val="accent1"/>
              </a:buClr>
              <a:buSzPct val="80000"/>
            </a:pPr>
            <a:r>
              <a:rPr lang="es-EC" sz="16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https://docs.oracle.com/javase/8/docs/api/java/lang/Object.html</a:t>
            </a:r>
            <a:endParaRPr kumimoji="0" lang="es-EC" sz="1600" b="1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nsolas" pitchFamily="49" charset="0"/>
              <a:ea typeface="+mn-ea"/>
              <a:cs typeface="Consolas" pitchFamily="49" charset="0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Sockets en Java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2000240"/>
            <a:ext cx="8229600" cy="2571768"/>
          </a:xfrm>
        </p:spPr>
        <p:txBody>
          <a:bodyPr>
            <a:normAutofit/>
          </a:bodyPr>
          <a:lstStyle/>
          <a:p>
            <a:r>
              <a:rPr lang="es-EC" dirty="0" smtClean="0"/>
              <a:t>Link de referencia:</a:t>
            </a:r>
          </a:p>
          <a:p>
            <a:endParaRPr lang="es-EC" sz="1800" b="1" dirty="0" smtClean="0">
              <a:solidFill>
                <a:srgbClr val="FFFF00"/>
              </a:solidFill>
              <a:latin typeface="Consolas" pitchFamily="49" charset="0"/>
              <a:cs typeface="Consolas" pitchFamily="49" charset="0"/>
              <a:hlinkClick r:id="rId2"/>
            </a:endParaRPr>
          </a:p>
          <a:p>
            <a:r>
              <a:rPr lang="es-EC" sz="18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https://docs.oracle.com/javase/8/docs/api/java/util/concurrent/package-summary.html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ódulo">
  <a:themeElements>
    <a:clrScheme name="Módulo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Personalizado 1">
      <a:majorFont>
        <a:latin typeface="Consolas"/>
        <a:ea typeface=""/>
        <a:cs typeface=""/>
      </a:majorFont>
      <a:minorFont>
        <a:latin typeface="Consolas"/>
        <a:ea typeface=""/>
        <a:cs typeface=""/>
      </a:minorFont>
    </a:fontScheme>
    <a:fmtScheme name="Módul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6356</TotalTime>
  <Words>1560</Words>
  <Application>Microsoft Office PowerPoint</Application>
  <PresentationFormat>Presentación en pantalla (4:3)</PresentationFormat>
  <Paragraphs>412</Paragraphs>
  <Slides>63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63</vt:i4>
      </vt:variant>
    </vt:vector>
  </HeadingPairs>
  <TitlesOfParts>
    <vt:vector size="64" baseType="lpstr">
      <vt:lpstr>Módulo</vt:lpstr>
      <vt:lpstr>Comunicación entre procesos</vt:lpstr>
      <vt:lpstr>Objetivo</vt:lpstr>
      <vt:lpstr>IPC – Inter Process Communication</vt:lpstr>
      <vt:lpstr>Señales</vt:lpstr>
      <vt:lpstr>Señales de LINUX</vt:lpstr>
      <vt:lpstr>Señales de LINUX</vt:lpstr>
      <vt:lpstr>Señales en C</vt:lpstr>
      <vt:lpstr>Señales en C</vt:lpstr>
      <vt:lpstr>Señales en C</vt:lpstr>
      <vt:lpstr>Señales en Python</vt:lpstr>
      <vt:lpstr>Señales en Python</vt:lpstr>
      <vt:lpstr>Tuberías (PIPEs)</vt:lpstr>
      <vt:lpstr>Pipes en C</vt:lpstr>
      <vt:lpstr>Pipes en C</vt:lpstr>
      <vt:lpstr>Pipes en C</vt:lpstr>
      <vt:lpstr>Pipes en C</vt:lpstr>
      <vt:lpstr>Pipes en C</vt:lpstr>
      <vt:lpstr>Pipes en C</vt:lpstr>
      <vt:lpstr>Pipes en C</vt:lpstr>
      <vt:lpstr>Pipes en Python</vt:lpstr>
      <vt:lpstr>Pipes en Python</vt:lpstr>
      <vt:lpstr>Tubería con nombre (FIFO)</vt:lpstr>
      <vt:lpstr>Fifos en C</vt:lpstr>
      <vt:lpstr>Fifos en C</vt:lpstr>
      <vt:lpstr>Fifos en C</vt:lpstr>
      <vt:lpstr>Fifos en C</vt:lpstr>
      <vt:lpstr>Fifos en Python</vt:lpstr>
      <vt:lpstr>Fifos en Python</vt:lpstr>
      <vt:lpstr>Fifos en Python</vt:lpstr>
      <vt:lpstr>Memoria compartida</vt:lpstr>
      <vt:lpstr>Memoria Compartida en C</vt:lpstr>
      <vt:lpstr>Memoria Compartida en C</vt:lpstr>
      <vt:lpstr>Memoria Compartida en C</vt:lpstr>
      <vt:lpstr>Memoria Compartida en C</vt:lpstr>
      <vt:lpstr>Memoria Compartida en C</vt:lpstr>
      <vt:lpstr>Memoria Compartida en C</vt:lpstr>
      <vt:lpstr>Memoria Compartida en C</vt:lpstr>
      <vt:lpstr>Memoria Compartida en C</vt:lpstr>
      <vt:lpstr>Memoria Compartida en C</vt:lpstr>
      <vt:lpstr>Memoria Compartida en Python</vt:lpstr>
      <vt:lpstr>Memoria Compartida en Python</vt:lpstr>
      <vt:lpstr>Memoria Compartida en Python</vt:lpstr>
      <vt:lpstr>Cola de mensajes</vt:lpstr>
      <vt:lpstr>Cola de mensajes en C</vt:lpstr>
      <vt:lpstr>Cola de mensajes en C</vt:lpstr>
      <vt:lpstr>Cola de mensajes en C</vt:lpstr>
      <vt:lpstr>Cola de mensajes en C</vt:lpstr>
      <vt:lpstr>Cola de mensajes en C</vt:lpstr>
      <vt:lpstr>Cola de mensajes en C</vt:lpstr>
      <vt:lpstr>Cola de mensajes en C</vt:lpstr>
      <vt:lpstr>Cola de mensajes en C</vt:lpstr>
      <vt:lpstr>Cola de mensajes en C</vt:lpstr>
      <vt:lpstr>Sockets</vt:lpstr>
      <vt:lpstr>Sockets en Python</vt:lpstr>
      <vt:lpstr>Sockets en Python</vt:lpstr>
      <vt:lpstr>Sockets en Python</vt:lpstr>
      <vt:lpstr>Sockets en Python</vt:lpstr>
      <vt:lpstr>Comunicación en Java</vt:lpstr>
      <vt:lpstr>Comunicación en Java</vt:lpstr>
      <vt:lpstr>Comunicación en Java</vt:lpstr>
      <vt:lpstr>Comunicación en Java</vt:lpstr>
      <vt:lpstr>Comunicación en Java</vt:lpstr>
      <vt:lpstr>Sockets en Java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Comunicación entre procesos</dc:title>
  <dc:creator>Dario</dc:creator>
  <cp:lastModifiedBy>Dario</cp:lastModifiedBy>
  <cp:revision>1810</cp:revision>
  <dcterms:created xsi:type="dcterms:W3CDTF">2023-03-06T15:17:20Z</dcterms:created>
  <dcterms:modified xsi:type="dcterms:W3CDTF">2023-09-13T13:06:59Z</dcterms:modified>
</cp:coreProperties>
</file>