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sldIdLst>
    <p:sldId id="256" r:id="rId2"/>
    <p:sldId id="325" r:id="rId3"/>
    <p:sldId id="261" r:id="rId4"/>
    <p:sldId id="257" r:id="rId5"/>
    <p:sldId id="375" r:id="rId6"/>
    <p:sldId id="327" r:id="rId7"/>
    <p:sldId id="263" r:id="rId8"/>
    <p:sldId id="328" r:id="rId9"/>
    <p:sldId id="388" r:id="rId10"/>
    <p:sldId id="346" r:id="rId11"/>
    <p:sldId id="349" r:id="rId12"/>
    <p:sldId id="347" r:id="rId13"/>
    <p:sldId id="350" r:id="rId14"/>
    <p:sldId id="348" r:id="rId15"/>
    <p:sldId id="351" r:id="rId16"/>
    <p:sldId id="390" r:id="rId17"/>
    <p:sldId id="332" r:id="rId18"/>
    <p:sldId id="333" r:id="rId19"/>
    <p:sldId id="389" r:id="rId20"/>
    <p:sldId id="377" r:id="rId21"/>
    <p:sldId id="378" r:id="rId22"/>
    <p:sldId id="352" r:id="rId23"/>
    <p:sldId id="354" r:id="rId24"/>
    <p:sldId id="353" r:id="rId25"/>
    <p:sldId id="355" r:id="rId26"/>
    <p:sldId id="356" r:id="rId27"/>
    <p:sldId id="337" r:id="rId28"/>
    <p:sldId id="380" r:id="rId29"/>
    <p:sldId id="358" r:id="rId30"/>
    <p:sldId id="381" r:id="rId31"/>
    <p:sldId id="382" r:id="rId32"/>
    <p:sldId id="383" r:id="rId33"/>
    <p:sldId id="338" r:id="rId34"/>
    <p:sldId id="359" r:id="rId35"/>
    <p:sldId id="339" r:id="rId36"/>
    <p:sldId id="360" r:id="rId37"/>
    <p:sldId id="361" r:id="rId38"/>
    <p:sldId id="371" r:id="rId39"/>
    <p:sldId id="357" r:id="rId40"/>
    <p:sldId id="385" r:id="rId41"/>
    <p:sldId id="386" r:id="rId42"/>
    <p:sldId id="384" r:id="rId43"/>
    <p:sldId id="341" r:id="rId44"/>
    <p:sldId id="373" r:id="rId45"/>
    <p:sldId id="345" r:id="rId46"/>
    <p:sldId id="366" r:id="rId47"/>
    <p:sldId id="367" r:id="rId48"/>
    <p:sldId id="368" r:id="rId49"/>
    <p:sldId id="344" r:id="rId50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59" autoAdjust="0"/>
  </p:normalViewPr>
  <p:slideViewPr>
    <p:cSldViewPr>
      <p:cViewPr>
        <p:scale>
          <a:sx n="100" d="100"/>
          <a:sy n="100" d="100"/>
        </p:scale>
        <p:origin x="-184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3C6546C-FBD2-4BA5-8B6F-83BD3A67E320}" type="datetimeFigureOut">
              <a:rPr lang="es-EC" smtClean="0"/>
              <a:pPr/>
              <a:t>10/04/2024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52DAAE9-4D33-4EFB-BF5B-6561AC84780D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mbetronicx.com/tutorials/linux/device-drivers/linux-device-drivers-tutorial-kernel-thread/" TargetMode="External"/><Relationship Id="rId2" Type="http://schemas.openxmlformats.org/officeDocument/2006/relationships/hyperlink" Target="https://developer.apple.com/documentation/kernel/1429094-kernel_thread_star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an.freebsd.org/cgi/man.cgi?query=kthread&amp;sektion=9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8/docs/api/java/lang/String.html" TargetMode="External"/><Relationship Id="rId2" Type="http://schemas.openxmlformats.org/officeDocument/2006/relationships/hyperlink" Target="https://docs.oracle.com/javase/8/docs/api/java/lang/Runnable.html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8/docs/api/java/lang/String.html" TargetMode="External"/><Relationship Id="rId2" Type="http://schemas.openxmlformats.org/officeDocument/2006/relationships/hyperlink" Target="https://docs.oracle.com/javase/8/docs/api/java/lang/Thread.html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2357430"/>
            <a:ext cx="7851648" cy="1828800"/>
          </a:xfrm>
        </p:spPr>
        <p:txBody>
          <a:bodyPr/>
          <a:lstStyle/>
          <a:p>
            <a:pPr algn="ctr"/>
            <a:r>
              <a:rPr lang="es-EC" dirty="0" smtClean="0"/>
              <a:t>Hilos</a:t>
            </a:r>
            <a:br>
              <a:rPr lang="es-EC" dirty="0" smtClean="0"/>
            </a:br>
            <a:r>
              <a:rPr lang="es-EC" dirty="0" smtClean="0"/>
              <a:t>(Threads)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Características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214710"/>
          </a:xfrm>
        </p:spPr>
        <p:txBody>
          <a:bodyPr>
            <a:normAutofit fontScale="77500" lnSpcReduction="20000"/>
          </a:bodyPr>
          <a:lstStyle/>
          <a:p>
            <a:r>
              <a:rPr lang="es-EC" dirty="0" smtClean="0"/>
              <a:t>Puede definirse como un proceso liviano.</a:t>
            </a:r>
          </a:p>
          <a:p>
            <a:endParaRPr lang="es-EC" dirty="0" smtClean="0"/>
          </a:p>
          <a:p>
            <a:r>
              <a:rPr lang="es-EC" dirty="0" smtClean="0">
                <a:solidFill>
                  <a:srgbClr val="00B050"/>
                </a:solidFill>
              </a:rPr>
              <a:t>Comparte el código, la memoria, archivos, señales y semáforos</a:t>
            </a:r>
            <a:r>
              <a:rPr lang="es-EC" dirty="0" smtClean="0"/>
              <a:t> con todos los hilos del mismo proceso al cual está asociado.</a:t>
            </a:r>
          </a:p>
          <a:p>
            <a:endParaRPr lang="es-EC" dirty="0" smtClean="0"/>
          </a:p>
          <a:p>
            <a:r>
              <a:rPr lang="es-EC" dirty="0" smtClean="0"/>
              <a:t>Maneja su propio contador de programa y stack, además de un TCB (Thread Control Block).</a:t>
            </a:r>
          </a:p>
          <a:p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Ciclo de vida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3214710"/>
          </a:xfrm>
        </p:spPr>
        <p:txBody>
          <a:bodyPr/>
          <a:lstStyle/>
          <a:p>
            <a:r>
              <a:rPr lang="es-EC" dirty="0" smtClean="0"/>
              <a:t>En general se pueden definir los siguientes estados:</a:t>
            </a:r>
          </a:p>
          <a:p>
            <a:endParaRPr lang="es-EC" dirty="0"/>
          </a:p>
        </p:txBody>
      </p:sp>
      <p:pic>
        <p:nvPicPr>
          <p:cNvPr id="7" name="6 Imagen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785918" y="3000372"/>
            <a:ext cx="5638096" cy="18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Thread Control Block (TCB)</a:t>
            </a:r>
            <a:endParaRPr lang="es-EC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14348" y="1928803"/>
          <a:ext cx="8001056" cy="45402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01056"/>
              </a:tblGrid>
              <a:tr h="714379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2000" dirty="0" smtClean="0"/>
                        <a:t> Identificador (</a:t>
                      </a:r>
                      <a:r>
                        <a:rPr lang="es-EC" sz="2000" dirty="0"/>
                        <a:t>TID</a:t>
                      </a:r>
                      <a:r>
                        <a:rPr lang="es-EC" sz="2000" dirty="0" smtClean="0"/>
                        <a:t>).</a:t>
                      </a:r>
                    </a:p>
                  </a:txBody>
                  <a:tcPr marL="68580" marR="68580" marT="0" marB="0"/>
                </a:tc>
              </a:tr>
              <a:tr h="71438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2000" dirty="0" smtClean="0"/>
                        <a:t> Stack </a:t>
                      </a:r>
                      <a:r>
                        <a:rPr lang="es-EC" sz="2000" dirty="0"/>
                        <a:t>Pointer: </a:t>
                      </a:r>
                      <a:r>
                        <a:rPr lang="es-EC" sz="2000" dirty="0" smtClean="0"/>
                        <a:t>puntero </a:t>
                      </a:r>
                      <a:r>
                        <a:rPr lang="es-EC" sz="2000" dirty="0"/>
                        <a:t>al área de </a:t>
                      </a:r>
                      <a:r>
                        <a:rPr lang="es-EC" sz="2000" dirty="0" smtClean="0"/>
                        <a:t>stack.</a:t>
                      </a:r>
                      <a:endParaRPr lang="es-EC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438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2000" dirty="0" smtClean="0"/>
                        <a:t> Estado </a:t>
                      </a:r>
                      <a:r>
                        <a:rPr lang="es-EC" sz="2000" dirty="0"/>
                        <a:t>(Listo, bloqueado, ejecutando, terminado).</a:t>
                      </a:r>
                      <a:endParaRPr lang="es-EC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438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2000" dirty="0" smtClean="0"/>
                        <a:t> Contador </a:t>
                      </a:r>
                      <a:r>
                        <a:rPr lang="es-EC" sz="2000" dirty="0"/>
                        <a:t>de programa. </a:t>
                      </a:r>
                      <a:endParaRPr lang="es-EC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438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2000" dirty="0" smtClean="0"/>
                        <a:t> Registros </a:t>
                      </a:r>
                      <a:r>
                        <a:rPr lang="es-EC" sz="2000" dirty="0"/>
                        <a:t>del procesador.</a:t>
                      </a:r>
                      <a:endParaRPr lang="es-EC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8382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C" sz="2000" dirty="0" smtClean="0"/>
                        <a:t> Puntero </a:t>
                      </a:r>
                      <a:r>
                        <a:rPr lang="es-EC" sz="2000" dirty="0"/>
                        <a:t>al PCB del proceso pesado al cual </a:t>
                      </a:r>
                      <a:r>
                        <a:rPr lang="es-EC" sz="2000" dirty="0" smtClean="0"/>
                        <a:t>pertenece.</a:t>
                      </a:r>
                      <a:endParaRPr lang="es-EC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dirty="0" smtClean="0"/>
              <a:t>Memoria de los hilos</a:t>
            </a:r>
            <a:endParaRPr lang="es-EC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99" y="1857364"/>
            <a:ext cx="67151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Ventajas sobre los procesos</a:t>
            </a:r>
            <a:endParaRPr lang="es-EC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86214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es-EC" sz="2700" dirty="0" smtClean="0"/>
              <a:t>Menor tiempo de creación y finalización.</a:t>
            </a:r>
          </a:p>
          <a:p>
            <a:pPr algn="just">
              <a:spcBef>
                <a:spcPts val="1200"/>
              </a:spcBef>
              <a:spcAft>
                <a:spcPts val="0"/>
              </a:spcAft>
            </a:pPr>
            <a:endParaRPr lang="es-EC" sz="2700" dirty="0" smtClean="0"/>
          </a:p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es-EC" sz="2700" dirty="0" smtClean="0">
                <a:ea typeface="Calibri"/>
                <a:cs typeface="Times New Roman"/>
              </a:rPr>
              <a:t>El cambio de contexto entre hilos del mismo proceso es más rápido:</a:t>
            </a:r>
          </a:p>
          <a:p>
            <a:pPr lvl="1" algn="just">
              <a:spcBef>
                <a:spcPts val="1200"/>
              </a:spcBef>
            </a:pPr>
            <a:r>
              <a:rPr lang="es-EC" sz="2700" dirty="0" smtClean="0">
                <a:cs typeface="Times New Roman"/>
              </a:rPr>
              <a:t>Menor información en el TCB.</a:t>
            </a:r>
          </a:p>
          <a:p>
            <a:pPr lvl="1" algn="just">
              <a:spcBef>
                <a:spcPts val="1200"/>
              </a:spcBef>
            </a:pPr>
            <a:r>
              <a:rPr lang="es-EC" sz="2700" dirty="0" smtClean="0">
                <a:cs typeface="Times New Roman"/>
              </a:rPr>
              <a:t>Espacio de memoria compartido.</a:t>
            </a:r>
          </a:p>
          <a:p>
            <a:pPr algn="just">
              <a:spcBef>
                <a:spcPts val="1200"/>
              </a:spcBef>
            </a:pPr>
            <a:endParaRPr lang="es-EC" sz="3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Implementación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3857652"/>
          </a:xfrm>
        </p:spPr>
        <p:txBody>
          <a:bodyPr>
            <a:noAutofit/>
          </a:bodyPr>
          <a:lstStyle/>
          <a:p>
            <a:r>
              <a:rPr lang="es-EC" dirty="0" smtClean="0"/>
              <a:t>ULT – User Level Thread</a:t>
            </a:r>
            <a:endParaRPr lang="es-EC" u="sng" dirty="0" smtClean="0"/>
          </a:p>
          <a:p>
            <a:pPr>
              <a:buNone/>
            </a:pPr>
            <a:r>
              <a:rPr lang="es-EC" dirty="0" smtClean="0"/>
              <a:t>	</a:t>
            </a:r>
            <a:r>
              <a:rPr lang="es-EC" sz="2400" dirty="0" smtClean="0"/>
              <a:t>La gestión de los hilos es realizada el propio </a:t>
            </a:r>
            <a:r>
              <a:rPr lang="es-EC" sz="2400" dirty="0" smtClean="0">
                <a:solidFill>
                  <a:srgbClr val="00B050"/>
                </a:solidFill>
              </a:rPr>
              <a:t>programa</a:t>
            </a:r>
            <a:r>
              <a:rPr lang="es-EC" sz="2400" dirty="0" smtClean="0"/>
              <a:t>. El </a:t>
            </a:r>
            <a:r>
              <a:rPr lang="es-EC" sz="2400" dirty="0" err="1" smtClean="0"/>
              <a:t>kernel</a:t>
            </a:r>
            <a:r>
              <a:rPr lang="es-EC" sz="2400" dirty="0" smtClean="0"/>
              <a:t> no interviene en la gestión de los hilos.</a:t>
            </a:r>
            <a:endParaRPr lang="es-EC" dirty="0" smtClean="0"/>
          </a:p>
          <a:p>
            <a:pPr>
              <a:buNone/>
            </a:pPr>
            <a:endParaRPr lang="es-EC" dirty="0" smtClean="0"/>
          </a:p>
          <a:p>
            <a:r>
              <a:rPr lang="es-EC" dirty="0" smtClean="0"/>
              <a:t>KLT – Kernel Level Thread</a:t>
            </a:r>
            <a:endParaRPr lang="es-EC" sz="2400" dirty="0" smtClean="0"/>
          </a:p>
          <a:p>
            <a:pPr>
              <a:buNone/>
            </a:pPr>
            <a:r>
              <a:rPr lang="es-EC" sz="2400" dirty="0" smtClean="0"/>
              <a:t>	La gestión es realizada por el </a:t>
            </a:r>
            <a:r>
              <a:rPr lang="es-EC" sz="2400" dirty="0" smtClean="0">
                <a:solidFill>
                  <a:srgbClr val="00B050"/>
                </a:solidFill>
              </a:rPr>
              <a:t>kernel</a:t>
            </a:r>
            <a:r>
              <a:rPr lang="es-EC" sz="2400" dirty="0" smtClean="0"/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dirty="0" smtClean="0"/>
              <a:t>ULT vs KLT</a:t>
            </a:r>
            <a:endParaRPr lang="es-EC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00034" y="1785926"/>
          <a:ext cx="8215370" cy="3840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07685"/>
                <a:gridCol w="4107685"/>
              </a:tblGrid>
              <a:tr h="35719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3200" b="0" dirty="0" smtClean="0">
                          <a:solidFill>
                            <a:srgbClr val="FFC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ULT</a:t>
                      </a:r>
                      <a:endParaRPr lang="es-EC" sz="3200" b="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3200" b="0" dirty="0" smtClean="0">
                          <a:solidFill>
                            <a:srgbClr val="FFC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KLT</a:t>
                      </a:r>
                      <a:endParaRPr lang="es-EC" sz="3200" b="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Implementados por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el </a:t>
                      </a:r>
                      <a:r>
                        <a:rPr lang="es-AR" sz="1800" b="0" baseline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usuario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Implementados por el </a:t>
                      </a:r>
                      <a:r>
                        <a:rPr lang="es-AR" sz="1800" b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Sistema Operativo </a:t>
                      </a: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(S.O.)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El S.O. </a:t>
                      </a:r>
                      <a:r>
                        <a:rPr lang="es-AR" sz="1800" b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 conoce</a:t>
                      </a:r>
                      <a:r>
                        <a:rPr lang="es-AR" sz="1800" b="0" baseline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su existencia.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El S.O. </a:t>
                      </a:r>
                      <a:r>
                        <a:rPr lang="es-AR" sz="1800" b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conoce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su existencia.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Menor tiempo </a:t>
                      </a: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en el cambio de contexto.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Mayor  tiempo </a:t>
                      </a: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en el cambio de contexto.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Ante un </a:t>
                      </a:r>
                      <a:r>
                        <a:rPr lang="es-AR" sz="1800" b="0" baseline="0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syscall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bloqueante,  se bloquea  todo el proceso al cual pertenece el hilo. 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Ante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un </a:t>
                      </a:r>
                      <a:r>
                        <a:rPr lang="es-AR" sz="1800" b="0" baseline="0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syscall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bloqueante,  otro hilo puede pasar a ejecución.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dirty="0" smtClean="0"/>
              <a:t>ULT vs KLT</a:t>
            </a:r>
            <a:endParaRPr lang="es-EC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00034" y="1785926"/>
          <a:ext cx="8215370" cy="2590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07685"/>
                <a:gridCol w="4107685"/>
              </a:tblGrid>
              <a:tr h="35719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3200" b="0" dirty="0" smtClean="0">
                          <a:solidFill>
                            <a:srgbClr val="FFC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ULT</a:t>
                      </a:r>
                      <a:endParaRPr lang="es-EC" sz="3200" b="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3200" b="0" dirty="0" smtClean="0">
                          <a:solidFill>
                            <a:srgbClr val="FFC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KLT</a:t>
                      </a:r>
                      <a:endParaRPr lang="es-EC" sz="3200" b="0" dirty="0">
                        <a:solidFill>
                          <a:srgbClr val="FFC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Desaprovecha el multiprocesamiento.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Aprovecha el multiprocesamiento.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La creación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y la gestión es más rápida.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La creación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y la gestión es más lenta.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Multiplataforma.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AR" sz="18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Específico</a:t>
                      </a:r>
                      <a:r>
                        <a:rPr lang="es-AR" sz="1800" b="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para un sistema operativo.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500034" y="4429133"/>
            <a:ext cx="7858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2"/>
              </a:rPr>
              <a:t>https://developer.apple.com/documentation/kernel/1429094-kernel_thread_start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3"/>
              </a:rPr>
              <a:t>https://embetronicx.com/tutorials/linux/device-drivers/linux-device-drivers-tutorial-kernel-thread/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AR" sz="16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s-EC" sz="1600" dirty="0" smtClean="0">
                <a:solidFill>
                  <a:srgbClr val="00B0F0"/>
                </a:solidFill>
                <a:hlinkClick r:id="rId4"/>
              </a:rPr>
              <a:t>https://man.freebsd.org/cgi/man.cgi?query=kthread&amp;sektion=9</a:t>
            </a: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EC" sz="16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s-EC" sz="1600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Patrones de trabajo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Autofit/>
          </a:bodyPr>
          <a:lstStyle/>
          <a:p>
            <a:r>
              <a:rPr lang="es-EC" u="sng" dirty="0" smtClean="0"/>
              <a:t>Jefe/Trabajador </a:t>
            </a:r>
          </a:p>
          <a:p>
            <a:endParaRPr lang="es-EC" sz="2800" u="sng" dirty="0" smtClean="0"/>
          </a:p>
          <a:p>
            <a:r>
              <a:rPr lang="es-EC" sz="2200" dirty="0" smtClean="0"/>
              <a:t>Un hilo (jefe) recopila o genera tareas a realizar y las delega en otros hilos (trabajadores). </a:t>
            </a:r>
          </a:p>
          <a:p>
            <a:endParaRPr lang="es-EC" sz="2200" dirty="0" smtClean="0"/>
          </a:p>
          <a:p>
            <a:r>
              <a:rPr lang="es-EC" sz="2200" dirty="0" smtClean="0"/>
              <a:t>Las tareas a realizar </a:t>
            </a:r>
            <a:r>
              <a:rPr lang="es-EC" sz="2200" dirty="0" smtClean="0">
                <a:solidFill>
                  <a:srgbClr val="00B050"/>
                </a:solidFill>
              </a:rPr>
              <a:t>pueden ser distintas</a:t>
            </a:r>
            <a:r>
              <a:rPr lang="es-EC" sz="2200" dirty="0" smtClean="0"/>
              <a:t>.</a:t>
            </a:r>
          </a:p>
          <a:p>
            <a:endParaRPr lang="es-EC" sz="2200" dirty="0" smtClean="0"/>
          </a:p>
          <a:p>
            <a:r>
              <a:rPr lang="es-EC" sz="2200" dirty="0" smtClean="0"/>
              <a:t>La cantidad de hilos puede ser variable en el tiempo.</a:t>
            </a:r>
          </a:p>
          <a:p>
            <a:endParaRPr lang="es-EC" sz="2200" dirty="0" smtClean="0"/>
          </a:p>
          <a:p>
            <a:r>
              <a:rPr lang="es-EC" sz="2200" dirty="0" smtClean="0"/>
              <a:t>Los trabajadores pueden finalizar sin notificar al jefe (Independientes o detached).</a:t>
            </a:r>
          </a:p>
          <a:p>
            <a:endParaRPr lang="es-EC" sz="28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Patrones de trabajo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Autofit/>
          </a:bodyPr>
          <a:lstStyle/>
          <a:p>
            <a:r>
              <a:rPr lang="es-EC" u="sng" dirty="0" smtClean="0"/>
              <a:t>Jefe/Trabajador </a:t>
            </a:r>
          </a:p>
          <a:p>
            <a:endParaRPr lang="es-EC" sz="2800" u="sng" dirty="0" smtClean="0"/>
          </a:p>
          <a:p>
            <a:endParaRPr lang="es-EC" sz="2800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928662" y="2714620"/>
            <a:ext cx="1714512" cy="64294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Servidor</a:t>
            </a:r>
            <a:endParaRPr lang="es-EC" dirty="0"/>
          </a:p>
        </p:txBody>
      </p:sp>
      <p:sp>
        <p:nvSpPr>
          <p:cNvPr id="7" name="6 Rectángulo redondeado"/>
          <p:cNvSpPr/>
          <p:nvPr/>
        </p:nvSpPr>
        <p:spPr>
          <a:xfrm>
            <a:off x="3214678" y="4286256"/>
            <a:ext cx="1714512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Hilo Cliente N</a:t>
            </a:r>
            <a:endParaRPr lang="es-EC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1785918" y="4572008"/>
            <a:ext cx="1428760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4" idx="2"/>
          </p:cNvCxnSpPr>
          <p:nvPr/>
        </p:nvCxnSpPr>
        <p:spPr>
          <a:xfrm rot="5400000">
            <a:off x="427802" y="4714884"/>
            <a:ext cx="2715438" cy="794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5286380" y="4429132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subirArchivo() </a:t>
            </a:r>
            <a:endParaRPr lang="es-EC" dirty="0"/>
          </a:p>
        </p:txBody>
      </p:sp>
      <p:cxnSp>
        <p:nvCxnSpPr>
          <p:cNvPr id="35" name="34 Conector recto de flecha"/>
          <p:cNvCxnSpPr/>
          <p:nvPr/>
        </p:nvCxnSpPr>
        <p:spPr>
          <a:xfrm rot="5400000">
            <a:off x="-893007" y="4536289"/>
            <a:ext cx="3071834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>
            <a:off x="642910" y="3000372"/>
            <a:ext cx="285752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rot="10800000">
            <a:off x="642910" y="6072206"/>
            <a:ext cx="1143008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7500958" y="4643446"/>
            <a:ext cx="428628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CuadroTexto"/>
          <p:cNvSpPr txBox="1"/>
          <p:nvPr/>
        </p:nvSpPr>
        <p:spPr>
          <a:xfrm>
            <a:off x="8143900" y="4429132"/>
            <a:ext cx="633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fin</a:t>
            </a:r>
            <a:endParaRPr lang="es-EC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Patrones de trabajo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2357454"/>
          </a:xfrm>
        </p:spPr>
        <p:txBody>
          <a:bodyPr>
            <a:noAutofit/>
          </a:bodyPr>
          <a:lstStyle/>
          <a:p>
            <a:r>
              <a:rPr lang="es-EC" u="sng" dirty="0" smtClean="0"/>
              <a:t>Equipo de trabajo</a:t>
            </a:r>
          </a:p>
          <a:p>
            <a:endParaRPr lang="es-EC" sz="2200" u="sng" dirty="0" smtClean="0"/>
          </a:p>
          <a:p>
            <a:r>
              <a:rPr lang="es-EC" sz="2200" dirty="0" smtClean="0"/>
              <a:t>Se crean varios hilos que realizarán </a:t>
            </a:r>
            <a:r>
              <a:rPr lang="es-EC" sz="2200" dirty="0" smtClean="0">
                <a:solidFill>
                  <a:srgbClr val="00B050"/>
                </a:solidFill>
              </a:rPr>
              <a:t>el mismo trabajo</a:t>
            </a:r>
            <a:r>
              <a:rPr lang="es-EC" sz="2200" dirty="0" smtClean="0"/>
              <a:t> sobre distintos datos.</a:t>
            </a:r>
          </a:p>
          <a:p>
            <a:endParaRPr lang="es-EC" sz="2200" dirty="0" smtClean="0"/>
          </a:p>
          <a:p>
            <a:r>
              <a:rPr lang="es-EC" sz="2200" dirty="0" smtClean="0"/>
              <a:t>La cantidad de hilos es fija una vez iniciado el procesamiento. </a:t>
            </a:r>
          </a:p>
          <a:p>
            <a:endParaRPr lang="es-EC" sz="2200" dirty="0" smtClean="0"/>
          </a:p>
          <a:p>
            <a:r>
              <a:rPr lang="es-EC" sz="2200" dirty="0" smtClean="0"/>
              <a:t>Hay una espera de los hilos por parte del proceso principal, con lo cual dichos hilos no finalizan de inmediato (dependiente o joinable).    </a:t>
            </a:r>
          </a:p>
          <a:p>
            <a:endParaRPr lang="es-EC" sz="2200" dirty="0" smtClean="0"/>
          </a:p>
          <a:p>
            <a:endParaRPr lang="es-EC" sz="2200" dirty="0" smtClean="0"/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Patrones de trabajo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Autofit/>
          </a:bodyPr>
          <a:lstStyle/>
          <a:p>
            <a:r>
              <a:rPr lang="es-EC" u="sng" dirty="0" smtClean="0"/>
              <a:t>Equipo de trabajo</a:t>
            </a:r>
          </a:p>
          <a:p>
            <a:endParaRPr lang="es-EC" u="sng" dirty="0" smtClean="0"/>
          </a:p>
          <a:p>
            <a:endParaRPr lang="es-EC" sz="2800" u="sng" dirty="0" smtClean="0"/>
          </a:p>
          <a:p>
            <a:endParaRPr lang="es-EC" sz="2800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928662" y="2500306"/>
            <a:ext cx="1714512" cy="64294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Principal</a:t>
            </a:r>
            <a:endParaRPr lang="es-EC" dirty="0"/>
          </a:p>
        </p:txBody>
      </p:sp>
      <p:sp>
        <p:nvSpPr>
          <p:cNvPr id="6" name="5 Rectángulo redondeado"/>
          <p:cNvSpPr/>
          <p:nvPr/>
        </p:nvSpPr>
        <p:spPr>
          <a:xfrm>
            <a:off x="3214678" y="4357694"/>
            <a:ext cx="1714512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Hilo 2</a:t>
            </a:r>
            <a:endParaRPr lang="es-EC" dirty="0"/>
          </a:p>
        </p:txBody>
      </p:sp>
      <p:sp>
        <p:nvSpPr>
          <p:cNvPr id="7" name="6 Rectángulo redondeado"/>
          <p:cNvSpPr/>
          <p:nvPr/>
        </p:nvSpPr>
        <p:spPr>
          <a:xfrm>
            <a:off x="3214678" y="3571876"/>
            <a:ext cx="1714512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Hilo 1</a:t>
            </a:r>
            <a:endParaRPr lang="es-EC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1785918" y="3857628"/>
            <a:ext cx="1428760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1785918" y="4643446"/>
            <a:ext cx="1428760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4" idx="2"/>
          </p:cNvCxnSpPr>
          <p:nvPr/>
        </p:nvCxnSpPr>
        <p:spPr>
          <a:xfrm rot="5400000">
            <a:off x="285719" y="4643447"/>
            <a:ext cx="3000398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357818" y="371475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res += pos[0] </a:t>
            </a:r>
            <a:endParaRPr lang="es-EC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357818" y="450057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res += pos[1] </a:t>
            </a:r>
            <a:endParaRPr lang="es-EC" dirty="0"/>
          </a:p>
        </p:txBody>
      </p:sp>
      <p:cxnSp>
        <p:nvCxnSpPr>
          <p:cNvPr id="16" name="15 Conector recto de flecha"/>
          <p:cNvCxnSpPr/>
          <p:nvPr/>
        </p:nvCxnSpPr>
        <p:spPr>
          <a:xfrm rot="5400000">
            <a:off x="7786711" y="5000637"/>
            <a:ext cx="571503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rot="10800000">
            <a:off x="7499370" y="3857628"/>
            <a:ext cx="715969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rot="10800000">
            <a:off x="7499369" y="4714884"/>
            <a:ext cx="571504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1509690" y="6215082"/>
            <a:ext cx="633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fin</a:t>
            </a:r>
            <a:endParaRPr lang="es-EC" dirty="0"/>
          </a:p>
        </p:txBody>
      </p:sp>
      <p:cxnSp>
        <p:nvCxnSpPr>
          <p:cNvPr id="24" name="23 Conector recto de flecha"/>
          <p:cNvCxnSpPr/>
          <p:nvPr/>
        </p:nvCxnSpPr>
        <p:spPr>
          <a:xfrm rot="10800000">
            <a:off x="1785918" y="5286388"/>
            <a:ext cx="6286544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14282" y="3214686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pos = [2,2]</a:t>
            </a:r>
          </a:p>
          <a:p>
            <a:r>
              <a:rPr lang="es-EC" dirty="0" smtClean="0"/>
              <a:t>res = 0</a:t>
            </a:r>
            <a:endParaRPr lang="es-EC" dirty="0"/>
          </a:p>
        </p:txBody>
      </p:sp>
      <p:cxnSp>
        <p:nvCxnSpPr>
          <p:cNvPr id="29" name="28 Conector recto de flecha"/>
          <p:cNvCxnSpPr/>
          <p:nvPr/>
        </p:nvCxnSpPr>
        <p:spPr>
          <a:xfrm rot="10800000" flipV="1">
            <a:off x="1785920" y="5429264"/>
            <a:ext cx="6429419" cy="9524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 rot="16200000" flipH="1">
            <a:off x="7434283" y="4638686"/>
            <a:ext cx="1571634" cy="9521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CuadroTexto"/>
          <p:cNvSpPr txBox="1"/>
          <p:nvPr/>
        </p:nvSpPr>
        <p:spPr>
          <a:xfrm>
            <a:off x="214282" y="5488560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show(res)</a:t>
            </a:r>
            <a:endParaRPr lang="es-EC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Patrones de trabajo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2357454"/>
          </a:xfrm>
        </p:spPr>
        <p:txBody>
          <a:bodyPr>
            <a:noAutofit/>
          </a:bodyPr>
          <a:lstStyle/>
          <a:p>
            <a:r>
              <a:rPr lang="es-EC" u="sng" dirty="0" smtClean="0"/>
              <a:t>Línea de ensamblado</a:t>
            </a:r>
          </a:p>
          <a:p>
            <a:endParaRPr lang="es-EC" sz="2200" u="sng" dirty="0" smtClean="0"/>
          </a:p>
          <a:p>
            <a:r>
              <a:rPr lang="es-EC" sz="2200" dirty="0" smtClean="0"/>
              <a:t>Consiste en dividir una tarea en distintas sub-tareas y crear un hilo para cada tarea.</a:t>
            </a:r>
          </a:p>
          <a:p>
            <a:endParaRPr lang="es-EC" sz="2200" dirty="0" smtClean="0"/>
          </a:p>
          <a:p>
            <a:r>
              <a:rPr lang="es-EC" sz="2200" dirty="0" smtClean="0"/>
              <a:t>Los hilos trabajan de forma secuencial.</a:t>
            </a:r>
          </a:p>
          <a:p>
            <a:endParaRPr lang="es-EC" sz="2200" dirty="0" smtClean="0"/>
          </a:p>
          <a:p>
            <a:r>
              <a:rPr lang="es-EC" sz="2200" dirty="0" smtClean="0"/>
              <a:t>Las tareas a ejecutar por cada hilo </a:t>
            </a:r>
            <a:r>
              <a:rPr lang="es-EC" sz="2200" dirty="0" smtClean="0">
                <a:solidFill>
                  <a:srgbClr val="00B050"/>
                </a:solidFill>
              </a:rPr>
              <a:t>son distintas</a:t>
            </a:r>
            <a:r>
              <a:rPr lang="es-EC" sz="2200" dirty="0" smtClean="0"/>
              <a:t>.    </a:t>
            </a:r>
          </a:p>
          <a:p>
            <a:endParaRPr lang="es-EC" sz="2200" dirty="0" smtClean="0"/>
          </a:p>
          <a:p>
            <a:endParaRPr lang="es-EC" sz="2200" dirty="0" smtClean="0"/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Patrones de trabajo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928694"/>
          </a:xfrm>
        </p:spPr>
        <p:txBody>
          <a:bodyPr>
            <a:noAutofit/>
          </a:bodyPr>
          <a:lstStyle/>
          <a:p>
            <a:r>
              <a:rPr lang="es-EC" u="sng" dirty="0" smtClean="0"/>
              <a:t>Línea de ensamblado</a:t>
            </a:r>
          </a:p>
          <a:p>
            <a:endParaRPr lang="es-EC" u="sng" dirty="0" smtClean="0"/>
          </a:p>
          <a:p>
            <a:endParaRPr lang="es-EC" sz="2800" u="sng" dirty="0" smtClean="0"/>
          </a:p>
          <a:p>
            <a:endParaRPr lang="es-EC" sz="2800" dirty="0" smtClean="0"/>
          </a:p>
        </p:txBody>
      </p:sp>
      <p:sp>
        <p:nvSpPr>
          <p:cNvPr id="28" name="27 CuadroTexto"/>
          <p:cNvSpPr txBox="1"/>
          <p:nvPr/>
        </p:nvSpPr>
        <p:spPr>
          <a:xfrm>
            <a:off x="857224" y="2428869"/>
            <a:ext cx="5143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Supongamos el siguiente programa</a:t>
            </a:r>
          </a:p>
          <a:p>
            <a:endParaRPr lang="es-A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914671"/>
            <a:ext cx="69437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Patrones de trabajo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00594"/>
          </a:xfrm>
        </p:spPr>
        <p:txBody>
          <a:bodyPr>
            <a:noAutofit/>
          </a:bodyPr>
          <a:lstStyle/>
          <a:p>
            <a:r>
              <a:rPr lang="es-EC" u="sng" dirty="0" smtClean="0"/>
              <a:t>Línea de ensamblado</a:t>
            </a:r>
          </a:p>
          <a:p>
            <a:endParaRPr lang="es-EC" u="sng" dirty="0" smtClean="0"/>
          </a:p>
          <a:p>
            <a:endParaRPr lang="es-EC" sz="2800" u="sng" dirty="0" smtClean="0"/>
          </a:p>
          <a:p>
            <a:endParaRPr lang="es-EC" sz="2800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928662" y="2500306"/>
            <a:ext cx="1714512" cy="64294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Principal</a:t>
            </a:r>
            <a:endParaRPr lang="es-EC" dirty="0"/>
          </a:p>
        </p:txBody>
      </p:sp>
      <p:sp>
        <p:nvSpPr>
          <p:cNvPr id="6" name="5 Rectángulo redondeado"/>
          <p:cNvSpPr/>
          <p:nvPr/>
        </p:nvSpPr>
        <p:spPr>
          <a:xfrm>
            <a:off x="4143372" y="3571876"/>
            <a:ext cx="1714512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Hilo 2</a:t>
            </a:r>
            <a:endParaRPr lang="es-EC" dirty="0"/>
          </a:p>
        </p:txBody>
      </p:sp>
      <p:sp>
        <p:nvSpPr>
          <p:cNvPr id="7" name="6 Rectángulo redondeado"/>
          <p:cNvSpPr/>
          <p:nvPr/>
        </p:nvSpPr>
        <p:spPr>
          <a:xfrm>
            <a:off x="2071670" y="3571876"/>
            <a:ext cx="1714512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Hilo 1</a:t>
            </a:r>
            <a:endParaRPr lang="es-EC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1785918" y="3857628"/>
            <a:ext cx="285752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rot="5400000">
            <a:off x="534958" y="4893480"/>
            <a:ext cx="2501126" cy="794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000232" y="435769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 cv2.cvtColor</a:t>
            </a:r>
          </a:p>
        </p:txBody>
      </p:sp>
      <p:cxnSp>
        <p:nvCxnSpPr>
          <p:cNvPr id="18" name="17 Conector recto de flecha"/>
          <p:cNvCxnSpPr/>
          <p:nvPr/>
        </p:nvCxnSpPr>
        <p:spPr>
          <a:xfrm rot="10800000">
            <a:off x="7929586" y="3857628"/>
            <a:ext cx="428628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714348" y="314324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err="1" smtClean="0"/>
              <a:t>img</a:t>
            </a:r>
            <a:r>
              <a:rPr lang="es-EC" dirty="0" smtClean="0"/>
              <a:t> = cv2.imread</a:t>
            </a:r>
          </a:p>
        </p:txBody>
      </p:sp>
      <p:cxnSp>
        <p:nvCxnSpPr>
          <p:cNvPr id="29" name="28 Conector recto de flecha"/>
          <p:cNvCxnSpPr/>
          <p:nvPr/>
        </p:nvCxnSpPr>
        <p:spPr>
          <a:xfrm rot="10800000" flipV="1">
            <a:off x="1785924" y="5643577"/>
            <a:ext cx="6572291" cy="1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 rot="16200000" flipH="1">
            <a:off x="7465238" y="4750604"/>
            <a:ext cx="1785950" cy="1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3786182" y="3857628"/>
            <a:ext cx="357190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4143372" y="435769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  cv2.blur</a:t>
            </a:r>
            <a:endParaRPr lang="es-EC" dirty="0">
              <a:solidFill>
                <a:srgbClr val="00B0F0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6215074" y="3571876"/>
            <a:ext cx="1714512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Hilo </a:t>
            </a:r>
            <a:r>
              <a:rPr lang="es-EC" dirty="0" smtClean="0"/>
              <a:t>3</a:t>
            </a:r>
            <a:endParaRPr lang="es-EC" dirty="0"/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5857884" y="3857628"/>
            <a:ext cx="357190" cy="1588"/>
          </a:xfrm>
          <a:prstGeom prst="straightConnector1">
            <a:avLst/>
          </a:prstGeom>
          <a:ln w="2540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6215074" y="435769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cv2.resize</a:t>
            </a:r>
            <a:endParaRPr lang="es-EC" dirty="0"/>
          </a:p>
        </p:txBody>
      </p:sp>
      <p:sp>
        <p:nvSpPr>
          <p:cNvPr id="26" name="25 Rectángulo"/>
          <p:cNvSpPr/>
          <p:nvPr/>
        </p:nvSpPr>
        <p:spPr>
          <a:xfrm>
            <a:off x="1071538" y="620294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/>
              <a:t>cv2_imshow</a:t>
            </a:r>
            <a:endParaRPr lang="es-EC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500034" y="2000240"/>
            <a:ext cx="8186766" cy="4357718"/>
          </a:xfrm>
        </p:spPr>
        <p:txBody>
          <a:bodyPr>
            <a:noAutofit/>
          </a:bodyPr>
          <a:lstStyle/>
          <a:p>
            <a:r>
              <a:rPr lang="es-EC" u="sng" dirty="0" smtClean="0"/>
              <a:t>Hilo dependiente (Joinable)</a:t>
            </a:r>
          </a:p>
          <a:p>
            <a:endParaRPr lang="es-EC" u="sng" dirty="0" smtClean="0"/>
          </a:p>
          <a:p>
            <a:r>
              <a:rPr lang="es-EC" sz="2400" dirty="0" smtClean="0"/>
              <a:t>Necesita ser “joineado” por el hilo creador para poder liberar sus recursos.</a:t>
            </a:r>
          </a:p>
          <a:p>
            <a:endParaRPr lang="es-EC" sz="2400" dirty="0" smtClean="0"/>
          </a:p>
          <a:p>
            <a:pPr marL="444500" indent="-358775">
              <a:buSzPct val="70000"/>
              <a:defRPr/>
            </a:pPr>
            <a:r>
              <a:rPr lang="es-EC" u="sng" dirty="0" smtClean="0"/>
              <a:t>Hilo independiente (Detached)</a:t>
            </a:r>
          </a:p>
          <a:p>
            <a:pPr marL="444500" indent="-358775">
              <a:buSzPct val="70000"/>
              <a:tabLst>
                <a:tab pos="447675" algn="l"/>
              </a:tabLst>
              <a:defRPr/>
            </a:pPr>
            <a:endParaRPr lang="es-EC" sz="2400" u="sng" dirty="0" smtClean="0"/>
          </a:p>
          <a:p>
            <a:pPr marL="444500" indent="-358775">
              <a:buSzPct val="70000"/>
              <a:tabLst>
                <a:tab pos="447675" algn="l"/>
              </a:tabLst>
              <a:defRPr/>
            </a:pPr>
            <a:r>
              <a:rPr lang="es-EC" sz="2400" dirty="0" smtClean="0"/>
              <a:t>NO necesita ser “joineado” por el hilo creador para poder liberar sus recursos.</a:t>
            </a:r>
          </a:p>
          <a:p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Clase std::thread &lt;thread&gt; C++11</a:t>
            </a:r>
          </a:p>
          <a:p>
            <a:endParaRPr lang="es-EC" dirty="0" smtClean="0">
              <a:solidFill>
                <a:srgbClr val="00B050"/>
              </a:solidFill>
            </a:endParaRPr>
          </a:p>
          <a:p>
            <a:r>
              <a:rPr lang="es-EC" sz="2800" i="1" dirty="0" smtClean="0"/>
              <a:t>Constructor</a:t>
            </a:r>
            <a:endParaRPr lang="es-EC" i="1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thread(función, arg1, arg2, …, argN )</a:t>
            </a:r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r>
              <a:rPr lang="en-US" sz="2400" dirty="0" smtClean="0"/>
              <a:t>Crea un objeto hilo joinable.  </a:t>
            </a:r>
          </a:p>
          <a:p>
            <a:r>
              <a:rPr lang="en-US" sz="2400" dirty="0" smtClean="0"/>
              <a:t>Recibe la función que contiene el código del hilo y los argumentos de la misma si corresponde.</a:t>
            </a:r>
          </a:p>
          <a:p>
            <a:endParaRPr lang="es-EC" dirty="0" smtClean="0"/>
          </a:p>
          <a:p>
            <a:pPr>
              <a:buNone/>
            </a:pPr>
            <a:r>
              <a:rPr lang="es-EC" sz="2000" dirty="0" smtClean="0">
                <a:solidFill>
                  <a:srgbClr val="00B0F0"/>
                </a:solidFill>
              </a:rPr>
              <a:t>https://cplusplus.com/reference/thread/thread/</a:t>
            </a:r>
          </a:p>
          <a:p>
            <a:endParaRPr lang="es-EC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Clase </a:t>
            </a:r>
            <a:r>
              <a:rPr lang="es-EC" dirty="0" err="1" smtClean="0">
                <a:solidFill>
                  <a:srgbClr val="00B050"/>
                </a:solidFill>
              </a:rPr>
              <a:t>std</a:t>
            </a:r>
            <a:r>
              <a:rPr lang="es-EC" dirty="0" smtClean="0">
                <a:solidFill>
                  <a:srgbClr val="00B050"/>
                </a:solidFill>
              </a:rPr>
              <a:t>::</a:t>
            </a:r>
            <a:r>
              <a:rPr lang="es-EC" dirty="0" err="1" smtClean="0">
                <a:solidFill>
                  <a:srgbClr val="00B050"/>
                </a:solidFill>
              </a:rPr>
              <a:t>jthread</a:t>
            </a:r>
            <a:r>
              <a:rPr lang="es-EC" dirty="0" smtClean="0">
                <a:solidFill>
                  <a:srgbClr val="00B050"/>
                </a:solidFill>
              </a:rPr>
              <a:t> &lt;thread&gt; C++20</a:t>
            </a:r>
          </a:p>
          <a:p>
            <a:endParaRPr lang="es-EC" dirty="0" smtClean="0">
              <a:solidFill>
                <a:srgbClr val="00B050"/>
              </a:solidFill>
            </a:endParaRPr>
          </a:p>
          <a:p>
            <a:r>
              <a:rPr lang="es-EC" sz="2400" dirty="0" smtClean="0"/>
              <a:t>Mismo comportamiento que </a:t>
            </a:r>
            <a:r>
              <a:rPr lang="es-EC" sz="2400" dirty="0" err="1" smtClean="0"/>
              <a:t>thread</a:t>
            </a:r>
            <a:r>
              <a:rPr lang="es-EC" sz="2400" dirty="0" smtClean="0"/>
              <a:t>, solo que al finalizar, el hilo se </a:t>
            </a:r>
            <a:r>
              <a:rPr lang="es-EC" sz="2400" dirty="0" err="1" smtClean="0"/>
              <a:t>joinea</a:t>
            </a:r>
            <a:r>
              <a:rPr lang="es-EC" sz="2400" dirty="0" smtClean="0"/>
              <a:t> automáticamente.</a:t>
            </a:r>
            <a:endParaRPr lang="es-AR" sz="2800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EC" dirty="0" smtClean="0"/>
          </a:p>
          <a:p>
            <a:pPr>
              <a:buNone/>
            </a:pPr>
            <a:r>
              <a:rPr lang="es-EC" sz="2000" dirty="0" smtClean="0">
                <a:solidFill>
                  <a:srgbClr val="00B0F0"/>
                </a:solidFill>
              </a:rPr>
              <a:t>https://en.cppreference.com/w/cpp/thread/jthread</a:t>
            </a:r>
            <a:endParaRPr lang="es-EC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Métodos</a:t>
            </a:r>
          </a:p>
          <a:p>
            <a:endParaRPr lang="es-EC" dirty="0" smtClean="0">
              <a:solidFill>
                <a:srgbClr val="00B050"/>
              </a:solidFill>
            </a:endParaRPr>
          </a:p>
          <a:p>
            <a:r>
              <a:rPr lang="es-EC" sz="2800" i="1" dirty="0" smtClean="0"/>
              <a:t>void detach()</a:t>
            </a:r>
            <a:endParaRPr lang="es-EC" i="1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Convierte al objeto llamador en un hilo independiente (detached).</a:t>
            </a:r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r>
              <a:rPr lang="es-EC" sz="2800" i="1" dirty="0" smtClean="0"/>
              <a:t>bool joinable()</a:t>
            </a:r>
            <a:r>
              <a:rPr lang="en-US" sz="2800" i="1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Retorna true si el objeto llamador es un hilo joinable.</a:t>
            </a:r>
          </a:p>
          <a:p>
            <a:endParaRPr lang="es-EC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Métodos</a:t>
            </a:r>
          </a:p>
          <a:p>
            <a:endParaRPr lang="es-EC" dirty="0" smtClean="0">
              <a:solidFill>
                <a:srgbClr val="00B050"/>
              </a:solidFill>
            </a:endParaRPr>
          </a:p>
          <a:p>
            <a:r>
              <a:rPr lang="es-EC" sz="2800" i="1" dirty="0" smtClean="0"/>
              <a:t>void join()</a:t>
            </a:r>
            <a:endParaRPr lang="es-EC" i="1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Bloquea la ejecución del hilo llamador hasta que el hilo sobre el cual se ejecuta finalice.</a:t>
            </a:r>
          </a:p>
          <a:p>
            <a:pPr>
              <a:buNone/>
            </a:pPr>
            <a:endParaRPr lang="en-US" sz="24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800" i="1" dirty="0" smtClean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Una vez realizado el join, el hilo se vuelve independiente.</a:t>
            </a:r>
          </a:p>
          <a:p>
            <a:endParaRPr lang="es-EC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14488"/>
            <a:ext cx="68484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428868"/>
            <a:ext cx="687180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38364"/>
            <a:ext cx="6834396" cy="3648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14488"/>
            <a:ext cx="6596066" cy="460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C++</a:t>
            </a:r>
            <a:endParaRPr lang="es-EC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35" y="1647846"/>
            <a:ext cx="642937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57176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Módulo threading</a:t>
            </a:r>
          </a:p>
          <a:p>
            <a:r>
              <a:rPr lang="en-US" sz="2800" dirty="0" smtClean="0"/>
              <a:t>threading.Thread(</a:t>
            </a:r>
          </a:p>
          <a:p>
            <a:pPr>
              <a:buNone/>
            </a:pPr>
            <a:r>
              <a:rPr lang="en-US" sz="2800" dirty="0" smtClean="0"/>
              <a:t>		target	= None,	</a:t>
            </a:r>
          </a:p>
          <a:p>
            <a:pPr>
              <a:buNone/>
            </a:pPr>
            <a:r>
              <a:rPr lang="en-US" sz="2800" dirty="0" smtClean="0"/>
              <a:t>		name		= None, </a:t>
            </a:r>
          </a:p>
          <a:p>
            <a:pPr>
              <a:buNone/>
            </a:pPr>
            <a:r>
              <a:rPr lang="en-US" sz="2800" dirty="0" smtClean="0"/>
              <a:t>		args		= (), </a:t>
            </a:r>
          </a:p>
          <a:p>
            <a:pPr>
              <a:buNone/>
            </a:pPr>
            <a:r>
              <a:rPr lang="en-US" sz="2800" dirty="0" smtClean="0"/>
              <a:t>		kwargs	= {}, </a:t>
            </a:r>
          </a:p>
          <a:p>
            <a:pPr>
              <a:buNone/>
            </a:pPr>
            <a:r>
              <a:rPr lang="en-US" sz="2800" dirty="0" smtClean="0"/>
              <a:t>		daemon	= None</a:t>
            </a:r>
          </a:p>
          <a:p>
            <a:pPr>
              <a:buNone/>
            </a:pPr>
            <a:r>
              <a:rPr lang="en-US" sz="2800" dirty="0" smtClean="0"/>
              <a:t>		)</a:t>
            </a:r>
          </a:p>
          <a:p>
            <a:pPr>
              <a:buNone/>
            </a:pPr>
            <a:endParaRPr lang="es-EC" dirty="0" smtClean="0"/>
          </a:p>
          <a:p>
            <a:pPr>
              <a:buNone/>
            </a:pPr>
            <a:r>
              <a:rPr lang="es-EC" sz="2000" dirty="0" smtClean="0">
                <a:solidFill>
                  <a:srgbClr val="00B0F0"/>
                </a:solidFill>
              </a:rPr>
              <a:t>https://docs.python.org/es/3.8/library/threading.html</a:t>
            </a:r>
            <a:endParaRPr lang="es-EC" sz="2000" dirty="0" smtClean="0"/>
          </a:p>
          <a:p>
            <a:endParaRPr lang="es-EC" dirty="0" smtClean="0"/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214282" y="1785926"/>
            <a:ext cx="8715436" cy="4643470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Argumentos</a:t>
            </a:r>
          </a:p>
          <a:p>
            <a:r>
              <a:rPr lang="en-US" sz="2800" i="1" dirty="0" smtClean="0"/>
              <a:t>Target: 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La función que ejecutará el hilo.</a:t>
            </a:r>
            <a:endParaRPr lang="en-US" sz="28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n-US" sz="2800" dirty="0" smtClean="0"/>
          </a:p>
          <a:p>
            <a:r>
              <a:rPr lang="en-US" sz="2800" i="1" dirty="0" smtClean="0"/>
              <a:t>Name: 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Nombre del hilo, por defecto </a:t>
            </a:r>
            <a:r>
              <a:rPr lang="es-EC" sz="2400" dirty="0" smtClean="0">
                <a:solidFill>
                  <a:schemeClr val="tx1">
                    <a:lumMod val="75000"/>
                  </a:schemeClr>
                </a:solidFill>
              </a:rPr>
              <a:t>Thread-N.</a:t>
            </a:r>
          </a:p>
          <a:p>
            <a:endParaRPr lang="es-EC" sz="28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US" sz="2800" dirty="0" smtClean="0"/>
              <a:t>Args: 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Tupla con los argumentos para el target. </a:t>
            </a:r>
            <a:endParaRPr lang="en-US" sz="28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r>
              <a:rPr lang="en-US" sz="2800" dirty="0" smtClean="0"/>
              <a:t>Kwargs: 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Diccionario de argumentos.</a:t>
            </a:r>
          </a:p>
          <a:p>
            <a:endParaRPr lang="en-US" sz="24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US" sz="2800" dirty="0" smtClean="0"/>
              <a:t>Daemon:	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si es joinable o detached.</a:t>
            </a:r>
            <a:endParaRPr lang="en-US" sz="28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2786082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Métodos</a:t>
            </a:r>
            <a:endParaRPr lang="en-US" dirty="0" smtClean="0"/>
          </a:p>
          <a:p>
            <a:r>
              <a:rPr lang="en-US" sz="2800" i="1" dirty="0" smtClean="0"/>
              <a:t>start()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	Invoca el método run, iniciando la actividad del hilo.</a:t>
            </a:r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r>
              <a:rPr lang="en-US" sz="2800" i="1" dirty="0" smtClean="0"/>
              <a:t>bool is_alive()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	Retorna true si el hilo fue iniciado y aún no finalizó.</a:t>
            </a:r>
            <a:endParaRPr lang="en-US" sz="2800" dirty="0" smtClean="0"/>
          </a:p>
          <a:p>
            <a:endParaRPr lang="es-EC" dirty="0" smtClean="0"/>
          </a:p>
          <a:p>
            <a:r>
              <a:rPr lang="en-US" sz="2800" i="1" dirty="0" smtClean="0"/>
              <a:t>Thread current_thread()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Retorna el objeto hilo actual.</a:t>
            </a:r>
            <a:endParaRPr lang="es-EC" sz="2800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57176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Métodos</a:t>
            </a:r>
            <a:endParaRPr lang="en-US" dirty="0" smtClean="0"/>
          </a:p>
          <a:p>
            <a:r>
              <a:rPr lang="en-US" sz="2800" i="1" dirty="0" smtClean="0"/>
              <a:t>int get_native_id()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	Retorna el TID asignado por el kernel.</a:t>
            </a:r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r>
              <a:rPr lang="en-US" sz="2800" i="1" dirty="0" smtClean="0"/>
              <a:t>int get_ident()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	Retorna un identificador único asignado por el intérprete. No tiene un significado como el TID por ejemplo.</a:t>
            </a:r>
            <a:endParaRPr lang="en-US" sz="2800" dirty="0" smtClean="0"/>
          </a:p>
          <a:p>
            <a:endParaRPr lang="en-US" sz="2800" dirty="0" smtClean="0"/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401080" cy="2571768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Métodos</a:t>
            </a:r>
            <a:endParaRPr lang="en-US" dirty="0" smtClean="0"/>
          </a:p>
          <a:p>
            <a:r>
              <a:rPr lang="en-US" sz="2800" i="1" dirty="0" smtClean="0"/>
              <a:t>None join(timeout=None</a:t>
            </a:r>
            <a:r>
              <a:rPr lang="en-US" sz="2800" dirty="0" smtClean="0"/>
              <a:t>)</a:t>
            </a:r>
            <a:endParaRPr lang="en-US" sz="2800" i="1" dirty="0" smtClean="0"/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	El llamador se bloquea hasta que el hilo en cuestión finalice ó hasta que se cumpla el timeout (valor decimal que representan seg) en caso de no ser None.</a:t>
            </a:r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En caso de join con timeout, seguido al join hay que llamar a is_alive() para saber si el hilo finalizó.</a:t>
            </a:r>
            <a:endParaRPr lang="es-EC" dirty="0" smtClean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571612"/>
            <a:ext cx="8401080" cy="2786082"/>
          </a:xfrm>
        </p:spPr>
        <p:txBody>
          <a:bodyPr>
            <a:no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RunTimeError</a:t>
            </a:r>
            <a:endParaRPr lang="en-US" dirty="0" smtClean="0"/>
          </a:p>
          <a:p>
            <a:r>
              <a:rPr lang="en-US" sz="2800" i="1" dirty="0" smtClean="0"/>
              <a:t>start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	Si se invoca mas de una vez.</a:t>
            </a:r>
          </a:p>
          <a:p>
            <a:endParaRPr lang="en-US" sz="2800" dirty="0" smtClean="0"/>
          </a:p>
          <a:p>
            <a:r>
              <a:rPr lang="en-US" sz="2800" i="1" dirty="0" smtClean="0"/>
              <a:t>join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	Si se intenta joinear el hilo actual.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Si se intenta joinear un hilo no iniciado.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i="1" dirty="0" smtClean="0"/>
              <a:t>Al setear daemon</a:t>
            </a:r>
            <a:endParaRPr lang="en-US" i="1" dirty="0" smtClean="0"/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Si se realiza después del start.</a:t>
            </a:r>
            <a:endParaRPr lang="en-US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None/>
            </a:pPr>
            <a:endParaRPr lang="es-EC" dirty="0" smtClean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14620"/>
            <a:ext cx="8488938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8505802" cy="375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2357454"/>
          </a:xfrm>
        </p:spPr>
        <p:txBody>
          <a:bodyPr>
            <a:noAutofit/>
          </a:bodyPr>
          <a:lstStyle/>
          <a:p>
            <a:r>
              <a:rPr lang="es-EC" u="sng" dirty="0" smtClean="0">
                <a:solidFill>
                  <a:srgbClr val="00B050"/>
                </a:solidFill>
              </a:rPr>
              <a:t>Ejecución</a:t>
            </a:r>
          </a:p>
          <a:p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286124"/>
            <a:ext cx="7161392" cy="1852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6" name="5 Rectángulo"/>
          <p:cNvSpPr/>
          <p:nvPr/>
        </p:nvSpPr>
        <p:spPr>
          <a:xfrm>
            <a:off x="500034" y="5429264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>
                <a:solidFill>
                  <a:srgbClr val="FFC000"/>
                </a:solidFill>
              </a:rPr>
              <a:t>Al finalizar el programa, los hilos “demoníacos” finalizan. En el caso de hilos no “demoníacos”, el hilo principal espera a que todos los hilos finalicen.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99454"/>
            <a:ext cx="7429552" cy="351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sp>
        <p:nvSpPr>
          <p:cNvPr id="6" name="5 Rectángulo"/>
          <p:cNvSpPr/>
          <p:nvPr/>
        </p:nvSpPr>
        <p:spPr>
          <a:xfrm>
            <a:off x="714348" y="5429264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>
                <a:solidFill>
                  <a:srgbClr val="FFC000"/>
                </a:solidFill>
              </a:rPr>
              <a:t>También se puede heredar de la clase Thread y modificar el </a:t>
            </a:r>
          </a:p>
          <a:p>
            <a:r>
              <a:rPr lang="es-EC" dirty="0" smtClean="0">
                <a:solidFill>
                  <a:srgbClr val="FFC000"/>
                </a:solidFill>
              </a:rPr>
              <a:t>Comportamiento del método run().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14554"/>
            <a:ext cx="7388799" cy="274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Creación de hilos en Python</a:t>
            </a:r>
            <a:endParaRPr lang="es-EC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819292"/>
            <a:ext cx="7149459" cy="432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Class Thread</a:t>
            </a:r>
          </a:p>
          <a:p>
            <a:r>
              <a:rPr lang="es-EC" sz="2800" i="1" dirty="0" smtClean="0"/>
              <a:t>Forma 1</a:t>
            </a:r>
            <a:r>
              <a:rPr lang="es-EC" i="1" dirty="0" smtClean="0"/>
              <a:t> </a:t>
            </a:r>
          </a:p>
          <a:p>
            <a:pPr>
              <a:buNone/>
            </a:pPr>
            <a:r>
              <a:rPr lang="es-EC" dirty="0" smtClean="0">
                <a:solidFill>
                  <a:srgbClr val="00B050"/>
                </a:solidFill>
              </a:rPr>
              <a:t>	</a:t>
            </a:r>
            <a:r>
              <a:rPr lang="es-EC" sz="2800" dirty="0" smtClean="0">
                <a:solidFill>
                  <a:schemeClr val="tx1">
                    <a:lumMod val="75000"/>
                  </a:schemeClr>
                </a:solidFill>
              </a:rPr>
              <a:t>Heredar de la clase Thread y redefinir el método run()</a:t>
            </a:r>
            <a:endParaRPr lang="es-EC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None/>
            </a:pPr>
            <a:endParaRPr lang="es-EC" dirty="0" smtClean="0"/>
          </a:p>
          <a:p>
            <a:r>
              <a:rPr lang="es-EC" sz="2800" i="1" dirty="0" smtClean="0"/>
              <a:t>Forma 2 </a:t>
            </a:r>
          </a:p>
          <a:p>
            <a:pPr>
              <a:buNone/>
            </a:pPr>
            <a:r>
              <a:rPr lang="es-EC" dirty="0" smtClean="0">
                <a:solidFill>
                  <a:srgbClr val="00B050"/>
                </a:solidFill>
              </a:rPr>
              <a:t>	</a:t>
            </a:r>
            <a:r>
              <a:rPr lang="es-EC" sz="2800" dirty="0" smtClean="0">
                <a:solidFill>
                  <a:schemeClr val="tx1">
                    <a:lumMod val="75000"/>
                  </a:schemeClr>
                </a:solidFill>
              </a:rPr>
              <a:t>Implementar la interface runnable y el método run()</a:t>
            </a:r>
          </a:p>
          <a:p>
            <a:pPr>
              <a:buNone/>
            </a:pPr>
            <a:endParaRPr lang="es-EC" dirty="0" smtClean="0"/>
          </a:p>
          <a:p>
            <a:pPr>
              <a:buNone/>
            </a:pPr>
            <a:r>
              <a:rPr lang="es-EC" sz="2000" dirty="0" smtClean="0">
                <a:solidFill>
                  <a:srgbClr val="00B0F0"/>
                </a:solidFill>
              </a:rPr>
              <a:t>https://docs.oracle.com/javase/8/docs/api/java/lang/Thread.html</a:t>
            </a:r>
            <a:endParaRPr lang="es-EC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Algunos constructores</a:t>
            </a:r>
          </a:p>
          <a:p>
            <a:r>
              <a:rPr lang="es-EC" sz="2800" dirty="0" smtClean="0"/>
              <a:t>public Thread()</a:t>
            </a:r>
          </a:p>
          <a:p>
            <a:r>
              <a:rPr lang="es-EC" sz="2800" dirty="0" smtClean="0"/>
              <a:t>public Thread(</a:t>
            </a:r>
            <a:r>
              <a:rPr lang="es-EC" sz="2800" dirty="0" smtClean="0">
                <a:hlinkClick r:id="rId2" tooltip="interface in java.lang"/>
              </a:rPr>
              <a:t>Runnable</a:t>
            </a:r>
            <a:r>
              <a:rPr lang="es-EC" sz="2800" dirty="0" smtClean="0"/>
              <a:t> target)</a:t>
            </a:r>
          </a:p>
          <a:p>
            <a:r>
              <a:rPr lang="es-EC" sz="2800" dirty="0" smtClean="0"/>
              <a:t>public Thread(</a:t>
            </a:r>
            <a:r>
              <a:rPr lang="es-EC" sz="2800" dirty="0" smtClean="0">
                <a:hlinkClick r:id="rId3" tooltip="class in java.lang"/>
              </a:rPr>
              <a:t>String</a:t>
            </a:r>
            <a:r>
              <a:rPr lang="es-EC" sz="2800" dirty="0" smtClean="0"/>
              <a:t> name)</a:t>
            </a:r>
          </a:p>
          <a:p>
            <a:r>
              <a:rPr lang="en-US" sz="2800" dirty="0" smtClean="0"/>
              <a:t>public Thread(</a:t>
            </a:r>
            <a:r>
              <a:rPr lang="en-US" sz="2800" dirty="0" smtClean="0">
                <a:hlinkClick r:id="rId2" tooltip="interface in java.lang"/>
              </a:rPr>
              <a:t>Runnable</a:t>
            </a:r>
            <a:r>
              <a:rPr lang="en-US" sz="2800" dirty="0" smtClean="0"/>
              <a:t> target, </a:t>
            </a:r>
            <a:r>
              <a:rPr lang="en-US" sz="2800" dirty="0" smtClean="0">
                <a:hlinkClick r:id="rId3" tooltip="class in java.lang"/>
              </a:rPr>
              <a:t>String</a:t>
            </a:r>
            <a:r>
              <a:rPr lang="en-US" sz="2800" dirty="0" smtClean="0"/>
              <a:t> name)</a:t>
            </a:r>
          </a:p>
          <a:p>
            <a:r>
              <a:rPr lang="en-US" sz="2800" dirty="0" smtClean="0"/>
              <a:t>…</a:t>
            </a:r>
            <a:endParaRPr lang="es-EC" sz="2800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C" dirty="0" smtClean="0">
                <a:solidFill>
                  <a:srgbClr val="00B050"/>
                </a:solidFill>
              </a:rPr>
              <a:t>Algunos métodos</a:t>
            </a:r>
          </a:p>
          <a:p>
            <a:r>
              <a:rPr lang="es-EC" sz="2800" dirty="0" smtClean="0"/>
              <a:t>public static </a:t>
            </a:r>
            <a:r>
              <a:rPr lang="es-EC" sz="2800" dirty="0" smtClean="0">
                <a:hlinkClick r:id="rId2" tooltip="class in java.lang"/>
              </a:rPr>
              <a:t>Thread</a:t>
            </a:r>
            <a:r>
              <a:rPr lang="es-EC" sz="2800" dirty="0" smtClean="0"/>
              <a:t> currentThread()</a:t>
            </a:r>
          </a:p>
          <a:p>
            <a:r>
              <a:rPr lang="es-EC" sz="2800" dirty="0" smtClean="0"/>
              <a:t>public long getId() </a:t>
            </a:r>
          </a:p>
          <a:p>
            <a:r>
              <a:rPr lang="es-EC" sz="2800" dirty="0" smtClean="0"/>
              <a:t>public final </a:t>
            </a:r>
            <a:r>
              <a:rPr lang="es-EC" sz="2800" dirty="0" smtClean="0">
                <a:hlinkClick r:id="rId3" tooltip="class in java.lang"/>
              </a:rPr>
              <a:t>String</a:t>
            </a:r>
            <a:r>
              <a:rPr lang="es-EC" sz="2800" dirty="0" smtClean="0"/>
              <a:t> getName()</a:t>
            </a:r>
          </a:p>
          <a:p>
            <a:r>
              <a:rPr lang="es-EC" sz="2800" dirty="0" smtClean="0"/>
              <a:t>public void start()</a:t>
            </a:r>
          </a:p>
          <a:p>
            <a:r>
              <a:rPr lang="es-EC" sz="2800" dirty="0" smtClean="0"/>
              <a:t>public final boolean isAlive()</a:t>
            </a:r>
          </a:p>
          <a:p>
            <a:r>
              <a:rPr lang="en-US" sz="2800" dirty="0" smtClean="0"/>
              <a:t>public final void setDaemon(boolean)</a:t>
            </a:r>
          </a:p>
          <a:p>
            <a:r>
              <a:rPr lang="es-EC" sz="2800" dirty="0" smtClean="0"/>
              <a:t>public final boolean isDaemon()</a:t>
            </a:r>
            <a:endParaRPr lang="en-US" sz="2800" dirty="0" smtClean="0"/>
          </a:p>
          <a:p>
            <a:r>
              <a:rPr lang="es-EC" sz="2800" dirty="0" smtClean="0"/>
              <a:t>public final void join()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sp>
        <p:nvSpPr>
          <p:cNvPr id="3" name="5 Marcador de contenido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2571768"/>
          </a:xfrm>
        </p:spPr>
        <p:txBody>
          <a:bodyPr>
            <a:noAutofit/>
          </a:bodyPr>
          <a:lstStyle/>
          <a:p>
            <a:r>
              <a:rPr lang="es-EC" sz="2800" u="sng" dirty="0" smtClean="0">
                <a:solidFill>
                  <a:srgbClr val="00B050"/>
                </a:solidFill>
              </a:rPr>
              <a:t>Forma 1</a:t>
            </a:r>
            <a:r>
              <a:rPr lang="es-EC" sz="2800" dirty="0" smtClean="0">
                <a:solidFill>
                  <a:srgbClr val="00B050"/>
                </a:solidFill>
              </a:rPr>
              <a:t> </a:t>
            </a:r>
          </a:p>
          <a:p>
            <a:pPr>
              <a:buNone/>
            </a:pPr>
            <a:r>
              <a:rPr lang="es-EC" sz="2800" dirty="0" smtClean="0">
                <a:solidFill>
                  <a:srgbClr val="00B050"/>
                </a:solidFill>
              </a:rPr>
              <a:t>	</a:t>
            </a:r>
          </a:p>
          <a:p>
            <a:pPr>
              <a:buNone/>
            </a:pPr>
            <a:r>
              <a:rPr lang="es-EC" sz="2800" dirty="0" smtClean="0">
                <a:solidFill>
                  <a:srgbClr val="00B050"/>
                </a:solidFill>
              </a:rPr>
              <a:t>	</a:t>
            </a:r>
            <a:r>
              <a:rPr lang="es-EC" sz="2800" dirty="0" smtClean="0">
                <a:solidFill>
                  <a:schemeClr val="tx1">
                    <a:lumMod val="75000"/>
                  </a:schemeClr>
                </a:solidFill>
              </a:rPr>
              <a:t>Heredar de la clase Thread y redefinir el método run()</a:t>
            </a:r>
            <a:endParaRPr lang="es-EC" sz="2800" u="sng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85926"/>
            <a:ext cx="75628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sp>
        <p:nvSpPr>
          <p:cNvPr id="3" name="5 Marcador de contenido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2571768"/>
          </a:xfrm>
        </p:spPr>
        <p:txBody>
          <a:bodyPr>
            <a:noAutofit/>
          </a:bodyPr>
          <a:lstStyle/>
          <a:p>
            <a:r>
              <a:rPr lang="es-EC" sz="2800" u="sng" dirty="0" smtClean="0">
                <a:solidFill>
                  <a:srgbClr val="00B050"/>
                </a:solidFill>
              </a:rPr>
              <a:t>Forma 2</a:t>
            </a:r>
            <a:r>
              <a:rPr lang="es-EC" sz="2800" dirty="0" smtClean="0">
                <a:solidFill>
                  <a:srgbClr val="00B050"/>
                </a:solidFill>
              </a:rPr>
              <a:t> </a:t>
            </a:r>
          </a:p>
          <a:p>
            <a:pPr>
              <a:buNone/>
            </a:pPr>
            <a:r>
              <a:rPr lang="es-EC" sz="2800" dirty="0" smtClean="0">
                <a:solidFill>
                  <a:srgbClr val="00B050"/>
                </a:solidFill>
              </a:rPr>
              <a:t>	</a:t>
            </a:r>
          </a:p>
          <a:p>
            <a:pPr>
              <a:buNone/>
            </a:pPr>
            <a:r>
              <a:rPr lang="es-EC" sz="2800" dirty="0" smtClean="0">
                <a:solidFill>
                  <a:srgbClr val="00B050"/>
                </a:solidFill>
              </a:rPr>
              <a:t>	</a:t>
            </a:r>
            <a:r>
              <a:rPr lang="es-EC" sz="2800" dirty="0" smtClean="0">
                <a:solidFill>
                  <a:schemeClr val="tx1">
                    <a:lumMod val="75000"/>
                  </a:schemeClr>
                </a:solidFill>
              </a:rPr>
              <a:t>Implementar la interface runnable y el método run()</a:t>
            </a:r>
            <a:endParaRPr lang="es-EC" sz="2800" u="sng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742" y="1643050"/>
            <a:ext cx="842010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05021"/>
            <a:ext cx="86772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87153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83439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Creación de hilos en Java</a:t>
            </a:r>
            <a:endParaRPr lang="es-EC" dirty="0"/>
          </a:p>
        </p:txBody>
      </p:sp>
      <p:sp>
        <p:nvSpPr>
          <p:cNvPr id="12" name="5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2643206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428596" y="5143512"/>
            <a:ext cx="8286808" cy="18573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s-EC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Links de referencia:</a:t>
            </a:r>
          </a:p>
          <a:p>
            <a:pPr marL="29210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s-EC" sz="1600" dirty="0" smtClean="0">
                <a:solidFill>
                  <a:srgbClr val="00B0F0"/>
                </a:solidFill>
              </a:rPr>
              <a:t>https://docs.oracle.com/javase/7/docs/api/java/lang/Thread.html</a:t>
            </a:r>
          </a:p>
          <a:p>
            <a:pPr marL="29210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s-EC" sz="1600" dirty="0" smtClean="0">
                <a:solidFill>
                  <a:srgbClr val="00B0F0"/>
                </a:solidFill>
              </a:rPr>
              <a:t>https://docs.oracle.com/javase/7/docs/api/java/lang/Runnable.html</a:t>
            </a:r>
            <a:endParaRPr kumimoji="0" lang="es-EC" sz="16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Personalizado 1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4789</TotalTime>
  <Words>894</Words>
  <Application>Microsoft Office PowerPoint</Application>
  <PresentationFormat>Presentación en pantalla (4:3)</PresentationFormat>
  <Paragraphs>278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0" baseType="lpstr">
      <vt:lpstr>Módulo</vt:lpstr>
      <vt:lpstr>Hilos (Threads)</vt:lpstr>
      <vt:lpstr>Características</vt:lpstr>
      <vt:lpstr>Ciclo de vida</vt:lpstr>
      <vt:lpstr>Thread Control Block (TCB)</vt:lpstr>
      <vt:lpstr>Memoria de los hilos</vt:lpstr>
      <vt:lpstr>Ventajas sobre los procesos</vt:lpstr>
      <vt:lpstr>Implementación</vt:lpstr>
      <vt:lpstr>ULT vs KLT</vt:lpstr>
      <vt:lpstr>ULT vs KLT</vt:lpstr>
      <vt:lpstr>Patrones de trabajo</vt:lpstr>
      <vt:lpstr>Patrones de trabajo</vt:lpstr>
      <vt:lpstr>Patrones de trabajo</vt:lpstr>
      <vt:lpstr>Patrones de trabajo</vt:lpstr>
      <vt:lpstr>Patrones de trabajo</vt:lpstr>
      <vt:lpstr>Patrones de trabajo</vt:lpstr>
      <vt:lpstr>Patrones de trabajo</vt:lpstr>
      <vt:lpstr>Creación de hilos</vt:lpstr>
      <vt:lpstr>Creación de hilos en C++</vt:lpstr>
      <vt:lpstr>Creación de hilos en C++</vt:lpstr>
      <vt:lpstr>Creación de hilos en C++</vt:lpstr>
      <vt:lpstr>Creación de hilos en C++</vt:lpstr>
      <vt:lpstr>Creación de hilos en C++</vt:lpstr>
      <vt:lpstr>Creación de hilos en C++</vt:lpstr>
      <vt:lpstr>Creación de hilos en C++</vt:lpstr>
      <vt:lpstr>Creación de hilos en C++</vt:lpstr>
      <vt:lpstr>Creación de hilos en C++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Python</vt:lpstr>
      <vt:lpstr>Creación de hilos en Java</vt:lpstr>
      <vt:lpstr>Creación de hilos en Java</vt:lpstr>
      <vt:lpstr>Creación de hilos en Java</vt:lpstr>
      <vt:lpstr>Creación de hilos en Java</vt:lpstr>
      <vt:lpstr>Creación de hilos en Java</vt:lpstr>
      <vt:lpstr>Creación de hilos en Java</vt:lpstr>
      <vt:lpstr>Creación de hilos en Java</vt:lpstr>
      <vt:lpstr>Creación de hilos en Java</vt:lpstr>
      <vt:lpstr>Creación de hilos en Java</vt:lpstr>
      <vt:lpstr>Creación de hilos en Java</vt:lpstr>
      <vt:lpstr>Creación de hilos en Java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entre procesos</dc:title>
  <dc:creator>Dario</dc:creator>
  <cp:lastModifiedBy>Dario</cp:lastModifiedBy>
  <cp:revision>991</cp:revision>
  <dcterms:created xsi:type="dcterms:W3CDTF">2023-03-06T15:17:20Z</dcterms:created>
  <dcterms:modified xsi:type="dcterms:W3CDTF">2024-04-10T19:01:29Z</dcterms:modified>
</cp:coreProperties>
</file>