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25" r:id="rId3"/>
    <p:sldId id="326" r:id="rId4"/>
    <p:sldId id="327" r:id="rId5"/>
    <p:sldId id="261" r:id="rId6"/>
    <p:sldId id="328" r:id="rId7"/>
    <p:sldId id="330" r:id="rId8"/>
    <p:sldId id="263" r:id="rId9"/>
    <p:sldId id="329" r:id="rId10"/>
    <p:sldId id="331" r:id="rId11"/>
    <p:sldId id="267" r:id="rId12"/>
    <p:sldId id="268" r:id="rId13"/>
    <p:sldId id="269" r:id="rId14"/>
    <p:sldId id="344" r:id="rId15"/>
    <p:sldId id="345" r:id="rId16"/>
    <p:sldId id="270" r:id="rId17"/>
    <p:sldId id="259" r:id="rId18"/>
    <p:sldId id="298" r:id="rId19"/>
    <p:sldId id="299" r:id="rId20"/>
    <p:sldId id="301" r:id="rId21"/>
    <p:sldId id="332" r:id="rId22"/>
    <p:sldId id="300" r:id="rId23"/>
    <p:sldId id="302" r:id="rId24"/>
    <p:sldId id="304" r:id="rId25"/>
    <p:sldId id="303" r:id="rId26"/>
    <p:sldId id="305" r:id="rId27"/>
    <p:sldId id="306" r:id="rId28"/>
    <p:sldId id="307" r:id="rId29"/>
    <p:sldId id="336" r:id="rId30"/>
    <p:sldId id="337" r:id="rId31"/>
    <p:sldId id="338" r:id="rId32"/>
    <p:sldId id="333" r:id="rId33"/>
    <p:sldId id="308" r:id="rId34"/>
    <p:sldId id="309" r:id="rId35"/>
    <p:sldId id="311" r:id="rId36"/>
    <p:sldId id="312" r:id="rId37"/>
    <p:sldId id="313" r:id="rId38"/>
    <p:sldId id="314" r:id="rId39"/>
    <p:sldId id="315" r:id="rId40"/>
    <p:sldId id="339" r:id="rId41"/>
    <p:sldId id="316" r:id="rId42"/>
    <p:sldId id="319" r:id="rId43"/>
    <p:sldId id="340" r:id="rId44"/>
    <p:sldId id="318" r:id="rId45"/>
    <p:sldId id="322" r:id="rId46"/>
    <p:sldId id="324" r:id="rId47"/>
    <p:sldId id="335" r:id="rId48"/>
    <p:sldId id="341" r:id="rId49"/>
    <p:sldId id="342" r:id="rId50"/>
    <p:sldId id="343" r:id="rId51"/>
    <p:sldId id="323" r:id="rId52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2541"/>
    <a:srgbClr val="FFFF00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659" autoAdjust="0"/>
  </p:normalViewPr>
  <p:slideViewPr>
    <p:cSldViewPr>
      <p:cViewPr>
        <p:scale>
          <a:sx n="100" d="100"/>
          <a:sy n="100" d="100"/>
        </p:scale>
        <p:origin x="-1860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02/04/2024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02/04/2024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02/04/2024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02/04/2024</a:t>
            </a:fld>
            <a:endParaRPr lang="es-EC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02/04/2024</a:t>
            </a:fld>
            <a:endParaRPr lang="es-EC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02/04/2024</a:t>
            </a:fld>
            <a:endParaRPr lang="es-EC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02/04/2024</a:t>
            </a:fld>
            <a:endParaRPr lang="es-EC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02/04/2024</a:t>
            </a:fld>
            <a:endParaRPr lang="es-EC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83C6546C-FBD2-4BA5-8B6F-83BD3A67E320}" type="datetimeFigureOut">
              <a:rPr lang="es-EC" smtClean="0"/>
              <a:pPr/>
              <a:t>02/04/2024</a:t>
            </a:fld>
            <a:endParaRPr lang="es-EC" dirty="0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02/04/2024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02/04/2024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3C6546C-FBD2-4BA5-8B6F-83BD3A67E320}" type="datetimeFigureOut">
              <a:rPr lang="es-EC" smtClean="0"/>
              <a:pPr/>
              <a:t>02/04/2024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ython.org/3/library/exceptions.html" TargetMode="External"/><Relationship Id="rId2" Type="http://schemas.openxmlformats.org/officeDocument/2006/relationships/hyperlink" Target="https://docs.python.org/es/3.10/library/os.html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racle.com/javase/7/docs/api/java/lang/Process.html" TargetMode="External"/><Relationship Id="rId2" Type="http://schemas.openxmlformats.org/officeDocument/2006/relationships/hyperlink" Target="https://docs.oracle.com/javase/7/docs/api/java/lang/ProcessBuilder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oracle.com/javase/9/docs/api/java/lang/ProcessHandle.html" TargetMode="External"/><Relationship Id="rId4" Type="http://schemas.openxmlformats.org/officeDocument/2006/relationships/hyperlink" Target="https://docs.oracle.com/javase/7/docs/api/java/lang/Runtim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71472" y="2357430"/>
            <a:ext cx="7851648" cy="1828800"/>
          </a:xfrm>
        </p:spPr>
        <p:txBody>
          <a:bodyPr/>
          <a:lstStyle/>
          <a:p>
            <a:pPr algn="ctr"/>
            <a:r>
              <a:rPr lang="es-EC" dirty="0" smtClean="0"/>
              <a:t>Procesos</a:t>
            </a:r>
            <a:endParaRPr lang="es-EC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Programa Vs Proceso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928802"/>
            <a:ext cx="8186766" cy="4357718"/>
          </a:xfrm>
        </p:spPr>
        <p:txBody>
          <a:bodyPr>
            <a:normAutofit/>
          </a:bodyPr>
          <a:lstStyle/>
          <a:p>
            <a:r>
              <a:rPr lang="es-EC" dirty="0" smtClean="0">
                <a:solidFill>
                  <a:schemeClr val="bg1"/>
                </a:solidFill>
              </a:rPr>
              <a:t>Un programa es un conjunto de sentencias escritas en un lenguaje de programación con un objetivo específico.</a:t>
            </a:r>
          </a:p>
          <a:p>
            <a:endParaRPr lang="es-EC" dirty="0" smtClean="0">
              <a:solidFill>
                <a:schemeClr val="bg1"/>
              </a:solidFill>
            </a:endParaRPr>
          </a:p>
          <a:p>
            <a:endParaRPr lang="es-EC" dirty="0" smtClean="0">
              <a:solidFill>
                <a:schemeClr val="bg1"/>
              </a:solidFill>
            </a:endParaRPr>
          </a:p>
          <a:p>
            <a:r>
              <a:rPr lang="es-EC" dirty="0" smtClean="0">
                <a:solidFill>
                  <a:schemeClr val="bg1"/>
                </a:solidFill>
              </a:rPr>
              <a:t>Un proceso es un </a:t>
            </a:r>
            <a:r>
              <a:rPr lang="es-EC" dirty="0" smtClean="0">
                <a:solidFill>
                  <a:srgbClr val="00B050"/>
                </a:solidFill>
              </a:rPr>
              <a:t>programa en ejecución mas su contexto</a:t>
            </a:r>
            <a:r>
              <a:rPr lang="es-EC" dirty="0" smtClean="0">
                <a:solidFill>
                  <a:schemeClr val="bg1"/>
                </a:solidFill>
              </a:rPr>
              <a:t>.</a:t>
            </a:r>
            <a:endParaRPr lang="es-EC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Programa Vs Proceso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928802"/>
            <a:ext cx="8186766" cy="4357718"/>
          </a:xfrm>
        </p:spPr>
        <p:txBody>
          <a:bodyPr numCol="2">
            <a:normAutofit/>
          </a:bodyPr>
          <a:lstStyle/>
          <a:p>
            <a:pPr>
              <a:buNone/>
            </a:pPr>
            <a:r>
              <a:rPr lang="es-EC" dirty="0" smtClean="0">
                <a:solidFill>
                  <a:srgbClr val="00B050"/>
                </a:solidFill>
              </a:rPr>
              <a:t>Programa</a:t>
            </a:r>
          </a:p>
          <a:p>
            <a:r>
              <a:rPr lang="es-EC" dirty="0" smtClean="0">
                <a:solidFill>
                  <a:schemeClr val="bg1"/>
                </a:solidFill>
              </a:rPr>
              <a:t>Estático</a:t>
            </a:r>
          </a:p>
          <a:p>
            <a:r>
              <a:rPr lang="es-EC" dirty="0" smtClean="0">
                <a:solidFill>
                  <a:schemeClr val="bg1"/>
                </a:solidFill>
              </a:rPr>
              <a:t>En disco</a:t>
            </a:r>
          </a:p>
          <a:p>
            <a:r>
              <a:rPr lang="es-EC" dirty="0" smtClean="0">
                <a:solidFill>
                  <a:schemeClr val="bg1"/>
                </a:solidFill>
              </a:rPr>
              <a:t>No necesita </a:t>
            </a:r>
          </a:p>
          <a:p>
            <a:pPr>
              <a:buNone/>
            </a:pPr>
            <a:r>
              <a:rPr lang="es-EC" dirty="0" smtClean="0">
                <a:solidFill>
                  <a:schemeClr val="bg1"/>
                </a:solidFill>
              </a:rPr>
              <a:t>	otro recurso</a:t>
            </a:r>
          </a:p>
          <a:p>
            <a:endParaRPr lang="es-EC" dirty="0" smtClean="0">
              <a:solidFill>
                <a:schemeClr val="bg1"/>
              </a:solidFill>
            </a:endParaRPr>
          </a:p>
          <a:p>
            <a:endParaRPr lang="es-EC" dirty="0" smtClean="0">
              <a:solidFill>
                <a:schemeClr val="bg1"/>
              </a:solidFill>
            </a:endParaRPr>
          </a:p>
          <a:p>
            <a:endParaRPr lang="es-EC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s-EC" dirty="0" smtClean="0">
                <a:solidFill>
                  <a:srgbClr val="00B050"/>
                </a:solidFill>
              </a:rPr>
              <a:t>Proceso</a:t>
            </a:r>
          </a:p>
          <a:p>
            <a:r>
              <a:rPr lang="es-EC" dirty="0" smtClean="0">
                <a:solidFill>
                  <a:schemeClr val="bg1"/>
                </a:solidFill>
              </a:rPr>
              <a:t>Dinámico</a:t>
            </a:r>
          </a:p>
          <a:p>
            <a:r>
              <a:rPr lang="es-EC" dirty="0" smtClean="0">
                <a:solidFill>
                  <a:schemeClr val="bg1"/>
                </a:solidFill>
              </a:rPr>
              <a:t>En memoria</a:t>
            </a:r>
          </a:p>
          <a:p>
            <a:r>
              <a:rPr lang="es-EC" dirty="0" smtClean="0">
                <a:solidFill>
                  <a:schemeClr val="bg1"/>
                </a:solidFill>
              </a:rPr>
              <a:t>Utiliza CPU, E/S, memoria, archivos, etc.</a:t>
            </a:r>
            <a:endParaRPr lang="es-EC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Programa Vs Proceso</a:t>
            </a:r>
            <a:endParaRPr lang="es-EC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428868"/>
            <a:ext cx="3000375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500306"/>
            <a:ext cx="38481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Flecha derecha"/>
          <p:cNvSpPr/>
          <p:nvPr/>
        </p:nvSpPr>
        <p:spPr>
          <a:xfrm>
            <a:off x="3357554" y="3571876"/>
            <a:ext cx="1000132" cy="785818"/>
          </a:xfrm>
          <a:prstGeom prst="rightArrow">
            <a:avLst/>
          </a:prstGeom>
          <a:solidFill>
            <a:srgbClr val="00B050"/>
          </a:solidFill>
          <a:ln cmpd="sng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Ciclo de vida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500034" y="1785926"/>
            <a:ext cx="8229600" cy="3214710"/>
          </a:xfrm>
        </p:spPr>
        <p:txBody>
          <a:bodyPr/>
          <a:lstStyle/>
          <a:p>
            <a:r>
              <a:rPr lang="es-EC" dirty="0" smtClean="0">
                <a:solidFill>
                  <a:schemeClr val="bg1"/>
                </a:solidFill>
              </a:rPr>
              <a:t>Durante su paso por el sistema un proceso pasa por diferentes estados.</a:t>
            </a:r>
          </a:p>
          <a:p>
            <a:endParaRPr lang="es-EC" dirty="0">
              <a:solidFill>
                <a:schemeClr val="bg1"/>
              </a:solidFill>
            </a:endParaRPr>
          </a:p>
        </p:txBody>
      </p:sp>
      <p:pic>
        <p:nvPicPr>
          <p:cNvPr id="4" name="3 Imag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714752"/>
            <a:ext cx="742955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Ciclo de vida</a:t>
            </a:r>
            <a:endParaRPr lang="es-EC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571472" y="2000241"/>
          <a:ext cx="8143932" cy="410153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28440"/>
                <a:gridCol w="6515492"/>
              </a:tblGrid>
              <a:tr h="707678"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b="1" dirty="0">
                          <a:solidFill>
                            <a:srgbClr val="00B050"/>
                          </a:solidFill>
                        </a:rPr>
                        <a:t>Nuevo</a:t>
                      </a:r>
                      <a:endParaRPr lang="es-EC" sz="2000" b="1" dirty="0">
                        <a:solidFill>
                          <a:srgbClr val="00B05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 smtClean="0">
                          <a:solidFill>
                            <a:schemeClr val="bg1"/>
                          </a:solidFill>
                        </a:rPr>
                        <a:t>El proceso está siendo creado.</a:t>
                      </a:r>
                      <a:endParaRPr lang="es-EC" sz="20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72648"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b="1" dirty="0">
                          <a:solidFill>
                            <a:srgbClr val="00B050"/>
                          </a:solidFill>
                        </a:rPr>
                        <a:t>Listo</a:t>
                      </a:r>
                      <a:endParaRPr lang="es-EC" sz="2000" b="1" dirty="0">
                        <a:solidFill>
                          <a:srgbClr val="00B05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bg1"/>
                          </a:solidFill>
                        </a:rPr>
                        <a:t>El proceso se encuentra en </a:t>
                      </a:r>
                      <a:r>
                        <a:rPr lang="es-EC" sz="2000" dirty="0" smtClean="0">
                          <a:solidFill>
                            <a:schemeClr val="bg1"/>
                          </a:solidFill>
                        </a:rPr>
                        <a:t>condiciones de competir por el procesador.</a:t>
                      </a:r>
                      <a:endParaRPr lang="es-EC" sz="20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14180"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b="1" dirty="0">
                          <a:solidFill>
                            <a:srgbClr val="00B050"/>
                          </a:solidFill>
                        </a:rPr>
                        <a:t>Ejecutando</a:t>
                      </a:r>
                      <a:endParaRPr lang="es-EC" sz="2000" b="1" dirty="0">
                        <a:solidFill>
                          <a:srgbClr val="00B05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bg1"/>
                          </a:solidFill>
                        </a:rPr>
                        <a:t>El proceso está utilizando el procesador.</a:t>
                      </a:r>
                      <a:endParaRPr lang="es-EC" sz="20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88196"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b="1" dirty="0">
                          <a:solidFill>
                            <a:srgbClr val="00B050"/>
                          </a:solidFill>
                        </a:rPr>
                        <a:t>Bloqueado</a:t>
                      </a:r>
                      <a:endParaRPr lang="es-EC" sz="2000" b="1" dirty="0">
                        <a:solidFill>
                          <a:srgbClr val="00B05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bg1"/>
                          </a:solidFill>
                        </a:rPr>
                        <a:t>El proceso </a:t>
                      </a:r>
                      <a:r>
                        <a:rPr lang="es-EC" sz="2000" dirty="0" smtClean="0">
                          <a:solidFill>
                            <a:schemeClr val="bg1"/>
                          </a:solidFill>
                        </a:rPr>
                        <a:t>espera la ocurrencia de </a:t>
                      </a:r>
                      <a:r>
                        <a:rPr lang="es-EC" sz="2000" dirty="0">
                          <a:solidFill>
                            <a:schemeClr val="bg1"/>
                          </a:solidFill>
                        </a:rPr>
                        <a:t>algún </a:t>
                      </a:r>
                      <a:r>
                        <a:rPr lang="es-EC" sz="2000" dirty="0" smtClean="0">
                          <a:solidFill>
                            <a:schemeClr val="bg1"/>
                          </a:solidFill>
                        </a:rPr>
                        <a:t>evento.</a:t>
                      </a:r>
                      <a:endParaRPr lang="es-EC" sz="20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18828"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b="1" dirty="0">
                          <a:solidFill>
                            <a:srgbClr val="00B050"/>
                          </a:solidFill>
                        </a:rPr>
                        <a:t>Terminado</a:t>
                      </a:r>
                      <a:endParaRPr lang="es-EC" sz="2000" b="1" dirty="0">
                        <a:solidFill>
                          <a:srgbClr val="00B05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bg1"/>
                          </a:solidFill>
                        </a:rPr>
                        <a:t>El proceso </a:t>
                      </a:r>
                      <a:r>
                        <a:rPr lang="es-EC" sz="2000" dirty="0" smtClean="0">
                          <a:solidFill>
                            <a:schemeClr val="bg1"/>
                          </a:solidFill>
                        </a:rPr>
                        <a:t>finalizó su ejecución, solo queda que </a:t>
                      </a:r>
                      <a:r>
                        <a:rPr lang="es-EC" sz="2000" dirty="0">
                          <a:solidFill>
                            <a:schemeClr val="bg1"/>
                          </a:solidFill>
                        </a:rPr>
                        <a:t>el S.O. libere sus recursos.</a:t>
                      </a:r>
                      <a:endParaRPr lang="es-EC" sz="20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Concurrencia</a:t>
            </a:r>
            <a:endParaRPr lang="es-EC" dirty="0"/>
          </a:p>
        </p:txBody>
      </p:sp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1928802"/>
            <a:ext cx="300299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4714884"/>
            <a:ext cx="307183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928802"/>
            <a:ext cx="3000396" cy="1729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929058" y="2786058"/>
            <a:ext cx="1357322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8 Conector recto de flecha"/>
          <p:cNvCxnSpPr>
            <a:stCxn id="54275" idx="3"/>
            <a:endCxn id="54276" idx="1"/>
          </p:cNvCxnSpPr>
          <p:nvPr/>
        </p:nvCxnSpPr>
        <p:spPr>
          <a:xfrm>
            <a:off x="3428992" y="2793506"/>
            <a:ext cx="500066" cy="671213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>
            <a:stCxn id="51201" idx="1"/>
            <a:endCxn id="54276" idx="3"/>
          </p:cNvCxnSpPr>
          <p:nvPr/>
        </p:nvCxnSpPr>
        <p:spPr>
          <a:xfrm rot="10800000" flipV="1">
            <a:off x="5286380" y="2786057"/>
            <a:ext cx="571504" cy="678661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>
            <a:stCxn id="54274" idx="0"/>
            <a:endCxn id="54276" idx="2"/>
          </p:cNvCxnSpPr>
          <p:nvPr/>
        </p:nvCxnSpPr>
        <p:spPr>
          <a:xfrm rot="5400000" flipH="1" flipV="1">
            <a:off x="4321967" y="4429132"/>
            <a:ext cx="571504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Concurrencia</a:t>
            </a:r>
            <a:endParaRPr lang="es-EC" dirty="0"/>
          </a:p>
        </p:txBody>
      </p:sp>
      <p:sp>
        <p:nvSpPr>
          <p:cNvPr id="9" name="5 Marcador de contenido"/>
          <p:cNvSpPr>
            <a:spLocks noGrp="1"/>
          </p:cNvSpPr>
          <p:nvPr>
            <p:ph idx="1"/>
          </p:nvPr>
        </p:nvSpPr>
        <p:spPr>
          <a:xfrm>
            <a:off x="457200" y="1928802"/>
            <a:ext cx="8186766" cy="4357718"/>
          </a:xfrm>
        </p:spPr>
        <p:txBody>
          <a:bodyPr>
            <a:normAutofit/>
          </a:bodyPr>
          <a:lstStyle/>
          <a:p>
            <a:r>
              <a:rPr lang="es-EC" dirty="0" smtClean="0">
                <a:solidFill>
                  <a:schemeClr val="bg1"/>
                </a:solidFill>
              </a:rPr>
              <a:t>Debido a la diferencia de tiempos que existe entre una computadora y el ser humano, ejecutar procesos de manera concurrente en un solo procesador, genera la sensación de paralelismo.</a:t>
            </a:r>
            <a:endParaRPr lang="es-EC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Cambio de proceso</a:t>
            </a:r>
            <a:endParaRPr lang="es-EC" dirty="0"/>
          </a:p>
        </p:txBody>
      </p:sp>
      <p:sp>
        <p:nvSpPr>
          <p:cNvPr id="4" name="5 Marcador de contenido"/>
          <p:cNvSpPr txBox="1">
            <a:spLocks/>
          </p:cNvSpPr>
          <p:nvPr/>
        </p:nvSpPr>
        <p:spPr>
          <a:xfrm>
            <a:off x="457200" y="1928802"/>
            <a:ext cx="8186766" cy="4357718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kumimoji="0" lang="es-EC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 poder ejecutar procesos de manera concurrente, es necesario</a:t>
            </a:r>
            <a:r>
              <a:rPr kumimoji="0" lang="es-EC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realizar un </a:t>
            </a:r>
            <a:r>
              <a:rPr kumimoji="0" lang="es-EC" sz="32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cambio de proceso</a:t>
            </a:r>
            <a:r>
              <a:rPr kumimoji="0" lang="es-EC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es decir </a:t>
            </a:r>
            <a:r>
              <a:rPr kumimoji="0" lang="es-EC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intercalar procesos en el tiempo.</a:t>
            </a:r>
            <a:endParaRPr lang="es-EC" sz="3200" dirty="0" smtClean="0">
              <a:solidFill>
                <a:schemeClr val="bg1"/>
              </a:solidFill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s-EC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Cambio de contexto</a:t>
            </a:r>
            <a:endParaRPr lang="es-EC" dirty="0"/>
          </a:p>
        </p:txBody>
      </p:sp>
      <p:sp>
        <p:nvSpPr>
          <p:cNvPr id="4" name="5 Marcador de contenido"/>
          <p:cNvSpPr txBox="1">
            <a:spLocks/>
          </p:cNvSpPr>
          <p:nvPr/>
        </p:nvSpPr>
        <p:spPr>
          <a:xfrm>
            <a:off x="457200" y="1928802"/>
            <a:ext cx="8186766" cy="4357718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kumimoji="0" lang="es-EC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 llevar a cabo un cambio de proceso, es fundamental </a:t>
            </a:r>
            <a:r>
              <a:rPr kumimoji="0" lang="es-EC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guardar</a:t>
            </a:r>
            <a:r>
              <a:rPr lang="es-EC" sz="3200" dirty="0" smtClean="0">
                <a:solidFill>
                  <a:srgbClr val="00B050"/>
                </a:solidFill>
              </a:rPr>
              <a:t> el contexto del proceso en ejecución y cargar el contexto del proceso a ejecutar</a:t>
            </a:r>
            <a:r>
              <a:rPr lang="es-EC" sz="3200" dirty="0" smtClean="0">
                <a:solidFill>
                  <a:schemeClr val="bg1"/>
                </a:solidFill>
              </a:rPr>
              <a:t>.</a:t>
            </a:r>
          </a:p>
          <a:p>
            <a:pPr marL="438912" indent="-320040">
              <a:buClr>
                <a:schemeClr val="accent1"/>
              </a:buClr>
              <a:buSzPct val="80000"/>
              <a:buFont typeface="Wingdings 2"/>
              <a:buChar char=""/>
            </a:pPr>
            <a:endParaRPr lang="es-EC" sz="3200" dirty="0" smtClean="0">
              <a:solidFill>
                <a:schemeClr val="bg1"/>
              </a:solidFill>
            </a:endParaRPr>
          </a:p>
          <a:p>
            <a:pPr marL="438912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s-EC" sz="3200" dirty="0" smtClean="0">
                <a:solidFill>
                  <a:schemeClr val="bg1"/>
                </a:solidFill>
              </a:rPr>
              <a:t>Es lo que conocemos como </a:t>
            </a:r>
            <a:r>
              <a:rPr lang="es-EC" sz="3200" dirty="0" smtClean="0">
                <a:solidFill>
                  <a:srgbClr val="00B050"/>
                </a:solidFill>
              </a:rPr>
              <a:t>cambio de contexto</a:t>
            </a:r>
            <a:r>
              <a:rPr lang="es-EC" sz="3200" dirty="0" smtClean="0">
                <a:solidFill>
                  <a:schemeClr val="bg1"/>
                </a:solidFill>
              </a:rPr>
              <a:t> (context switch)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s-EC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Process Control Block (PCB)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1714512"/>
          </a:xfrm>
        </p:spPr>
        <p:txBody>
          <a:bodyPr>
            <a:normAutofit/>
          </a:bodyPr>
          <a:lstStyle/>
          <a:p>
            <a:r>
              <a:rPr lang="es-EC" dirty="0" smtClean="0">
                <a:solidFill>
                  <a:schemeClr val="bg1"/>
                </a:solidFill>
              </a:rPr>
              <a:t>Estructura que almacena el contexto de ejecución de cada proceso en el sistema.</a:t>
            </a:r>
            <a:endParaRPr lang="es-EC" sz="2000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31" name="30 Grupo"/>
          <p:cNvGrpSpPr/>
          <p:nvPr/>
        </p:nvGrpSpPr>
        <p:grpSpPr>
          <a:xfrm>
            <a:off x="2428860" y="3559734"/>
            <a:ext cx="4071966" cy="2798224"/>
            <a:chOff x="571472" y="3214686"/>
            <a:chExt cx="4071966" cy="2798224"/>
          </a:xfrm>
        </p:grpSpPr>
        <p:sp>
          <p:nvSpPr>
            <p:cNvPr id="7" name="6 CuadroTexto"/>
            <p:cNvSpPr txBox="1"/>
            <p:nvPr/>
          </p:nvSpPr>
          <p:spPr>
            <a:xfrm>
              <a:off x="571472" y="4429132"/>
              <a:ext cx="500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 smtClean="0">
                  <a:solidFill>
                    <a:srgbClr val="00B050"/>
                  </a:solidFill>
                </a:rPr>
                <a:t>P0</a:t>
              </a:r>
              <a:endParaRPr lang="es-EC" dirty="0">
                <a:solidFill>
                  <a:srgbClr val="00B050"/>
                </a:solidFill>
              </a:endParaRPr>
            </a:p>
          </p:txBody>
        </p:sp>
        <p:sp>
          <p:nvSpPr>
            <p:cNvPr id="8" name="7 Rectángulo"/>
            <p:cNvSpPr/>
            <p:nvPr/>
          </p:nvSpPr>
          <p:spPr>
            <a:xfrm>
              <a:off x="1214414" y="4500570"/>
              <a:ext cx="714380" cy="21431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cxnSp>
          <p:nvCxnSpPr>
            <p:cNvPr id="10" name="9 Conector recto de flecha"/>
            <p:cNvCxnSpPr/>
            <p:nvPr/>
          </p:nvCxnSpPr>
          <p:spPr>
            <a:xfrm rot="16200000" flipH="1">
              <a:off x="1500960" y="5142718"/>
              <a:ext cx="857256" cy="1588"/>
            </a:xfrm>
            <a:prstGeom prst="straightConnector1">
              <a:avLst/>
            </a:prstGeom>
            <a:ln w="22225">
              <a:solidFill>
                <a:schemeClr val="bg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11 CuadroTexto"/>
            <p:cNvSpPr txBox="1"/>
            <p:nvPr/>
          </p:nvSpPr>
          <p:spPr>
            <a:xfrm>
              <a:off x="1500166" y="5643578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 smtClean="0">
                  <a:solidFill>
                    <a:schemeClr val="bg1"/>
                  </a:solidFill>
                </a:rPr>
                <a:t>INT</a:t>
              </a:r>
              <a:endParaRPr lang="es-EC" dirty="0">
                <a:solidFill>
                  <a:schemeClr val="bg1"/>
                </a:solidFill>
              </a:endParaRPr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571472" y="4071942"/>
              <a:ext cx="500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 smtClean="0">
                  <a:solidFill>
                    <a:schemeClr val="bg1"/>
                  </a:solidFill>
                </a:rPr>
                <a:t>S0</a:t>
              </a:r>
              <a:endParaRPr lang="es-EC" dirty="0">
                <a:solidFill>
                  <a:schemeClr val="bg1"/>
                </a:solidFill>
              </a:endParaRPr>
            </a:p>
          </p:txBody>
        </p:sp>
        <p:sp>
          <p:nvSpPr>
            <p:cNvPr id="14" name="13 Rectángulo"/>
            <p:cNvSpPr/>
            <p:nvPr/>
          </p:nvSpPr>
          <p:spPr>
            <a:xfrm>
              <a:off x="2000232" y="4143380"/>
              <a:ext cx="285752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1000100" y="3214686"/>
              <a:ext cx="22860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 smtClean="0">
                  <a:solidFill>
                    <a:schemeClr val="bg1"/>
                  </a:solidFill>
                </a:rPr>
                <a:t>Guardar PCB P0</a:t>
              </a:r>
              <a:endParaRPr lang="es-EC" dirty="0">
                <a:solidFill>
                  <a:schemeClr val="bg1"/>
                </a:solidFill>
              </a:endParaRPr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2357422" y="4143380"/>
              <a:ext cx="285752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cxnSp>
          <p:nvCxnSpPr>
            <p:cNvPr id="17" name="16 Conector recto de flecha"/>
            <p:cNvCxnSpPr>
              <a:stCxn id="14" idx="0"/>
              <a:endCxn id="15" idx="2"/>
            </p:cNvCxnSpPr>
            <p:nvPr/>
          </p:nvCxnSpPr>
          <p:spPr>
            <a:xfrm rot="5400000" flipH="1" flipV="1">
              <a:off x="1863427" y="3863699"/>
              <a:ext cx="559362" cy="1588"/>
            </a:xfrm>
            <a:prstGeom prst="straightConnector1">
              <a:avLst/>
            </a:prstGeom>
            <a:ln w="22225">
              <a:solidFill>
                <a:schemeClr val="bg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21 CuadroTexto"/>
            <p:cNvSpPr txBox="1"/>
            <p:nvPr/>
          </p:nvSpPr>
          <p:spPr>
            <a:xfrm>
              <a:off x="2500298" y="3631172"/>
              <a:ext cx="21431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 smtClean="0">
                  <a:solidFill>
                    <a:schemeClr val="bg1"/>
                  </a:solidFill>
                </a:rPr>
                <a:t>Cargar PCB P1</a:t>
              </a:r>
              <a:endParaRPr lang="es-EC" dirty="0">
                <a:solidFill>
                  <a:schemeClr val="bg1"/>
                </a:solidFill>
              </a:endParaRPr>
            </a:p>
          </p:txBody>
        </p:sp>
        <p:cxnSp>
          <p:nvCxnSpPr>
            <p:cNvPr id="23" name="22 Conector recto de flecha"/>
            <p:cNvCxnSpPr>
              <a:stCxn id="16" idx="0"/>
              <a:endCxn id="22" idx="1"/>
            </p:cNvCxnSpPr>
            <p:nvPr/>
          </p:nvCxnSpPr>
          <p:spPr>
            <a:xfrm rot="5400000" flipH="1" flipV="1">
              <a:off x="2336527" y="3979609"/>
              <a:ext cx="327542" cy="1588"/>
            </a:xfrm>
            <a:prstGeom prst="straightConnector1">
              <a:avLst/>
            </a:prstGeom>
            <a:ln w="22225">
              <a:solidFill>
                <a:schemeClr val="bg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28 CuadroTexto"/>
            <p:cNvSpPr txBox="1"/>
            <p:nvPr/>
          </p:nvSpPr>
          <p:spPr>
            <a:xfrm>
              <a:off x="571472" y="4774180"/>
              <a:ext cx="500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 smtClean="0">
                  <a:solidFill>
                    <a:srgbClr val="FFC000"/>
                  </a:solidFill>
                </a:rPr>
                <a:t>P1</a:t>
              </a:r>
              <a:endParaRPr lang="es-EC" dirty="0">
                <a:solidFill>
                  <a:srgbClr val="FFC000"/>
                </a:solidFill>
              </a:endParaRPr>
            </a:p>
          </p:txBody>
        </p:sp>
        <p:sp>
          <p:nvSpPr>
            <p:cNvPr id="30" name="29 Rectángulo"/>
            <p:cNvSpPr/>
            <p:nvPr/>
          </p:nvSpPr>
          <p:spPr>
            <a:xfrm>
              <a:off x="2714612" y="4845618"/>
              <a:ext cx="714380" cy="21431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Información del PCB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1571636"/>
          </a:xfrm>
        </p:spPr>
        <p:txBody>
          <a:bodyPr>
            <a:normAutofit/>
          </a:bodyPr>
          <a:lstStyle/>
          <a:p>
            <a:r>
              <a:rPr lang="es-EC" dirty="0" smtClean="0">
                <a:solidFill>
                  <a:schemeClr val="bg1"/>
                </a:solidFill>
              </a:rPr>
              <a:t>En líneas generales almacena:</a:t>
            </a:r>
            <a:endParaRPr lang="es-EC" sz="2000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500034" y="2571743"/>
          <a:ext cx="8215370" cy="358498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215370"/>
              </a:tblGrid>
              <a:tr h="357191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 Identificador </a:t>
                      </a:r>
                      <a:r>
                        <a:rPr lang="es-EC" sz="1800" b="0" dirty="0">
                          <a:solidFill>
                            <a:schemeClr val="bg1"/>
                          </a:solidFill>
                        </a:rPr>
                        <a:t>del proceso </a:t>
                      </a: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( PID ).</a:t>
                      </a:r>
                      <a:endParaRPr lang="es-EC" sz="180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19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 PIDs </a:t>
                      </a:r>
                      <a:r>
                        <a:rPr lang="es-EC" sz="1800" b="0" dirty="0">
                          <a:solidFill>
                            <a:schemeClr val="bg1"/>
                          </a:solidFill>
                        </a:rPr>
                        <a:t>de procesos emparentados, padre, hijos.</a:t>
                      </a:r>
                      <a:endParaRPr lang="es-EC" sz="180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19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 Estado ( Nuevo</a:t>
                      </a:r>
                      <a:r>
                        <a:rPr lang="es-EC" sz="1800" b="0" dirty="0">
                          <a:solidFill>
                            <a:schemeClr val="bg1"/>
                          </a:solidFill>
                        </a:rPr>
                        <a:t>, Listo, </a:t>
                      </a: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etc. ).</a:t>
                      </a:r>
                      <a:endParaRPr lang="es-EC" sz="180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19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 Contador </a:t>
                      </a:r>
                      <a:r>
                        <a:rPr lang="es-EC" sz="1800" b="0" dirty="0">
                          <a:solidFill>
                            <a:schemeClr val="bg1"/>
                          </a:solidFill>
                        </a:rPr>
                        <a:t>de programa. </a:t>
                      </a:r>
                      <a:endParaRPr lang="es-EC" sz="180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19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 Registros </a:t>
                      </a:r>
                      <a:r>
                        <a:rPr lang="es-EC" sz="1800" b="0" dirty="0">
                          <a:solidFill>
                            <a:schemeClr val="bg1"/>
                          </a:solidFill>
                        </a:rPr>
                        <a:t>del procesador.</a:t>
                      </a:r>
                      <a:endParaRPr lang="es-EC" sz="180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19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 Información </a:t>
                      </a:r>
                      <a:r>
                        <a:rPr lang="es-EC" sz="1800" b="0" dirty="0">
                          <a:solidFill>
                            <a:schemeClr val="bg1"/>
                          </a:solidFill>
                        </a:rPr>
                        <a:t>para la planificación </a:t>
                      </a: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( prioridad por ej. ).</a:t>
                      </a:r>
                      <a:endParaRPr lang="es-EC" sz="180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5184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 Información </a:t>
                      </a:r>
                      <a:r>
                        <a:rPr lang="es-EC" sz="1800" b="0" dirty="0">
                          <a:solidFill>
                            <a:schemeClr val="bg1"/>
                          </a:solidFill>
                        </a:rPr>
                        <a:t>para la administración de memoria </a:t>
                      </a: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(MPT, SMT, etc.)</a:t>
                      </a:r>
                      <a:endParaRPr lang="es-EC" sz="180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8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 Información </a:t>
                      </a:r>
                      <a:r>
                        <a:rPr lang="es-EC" sz="1800" b="0" dirty="0">
                          <a:solidFill>
                            <a:schemeClr val="bg1"/>
                          </a:solidFill>
                        </a:rPr>
                        <a:t>de Entrada/Salida </a:t>
                      </a: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( archivos por ejemplo ).</a:t>
                      </a:r>
                      <a:endParaRPr lang="es-EC" sz="180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8028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 Información </a:t>
                      </a:r>
                      <a:r>
                        <a:rPr lang="es-EC" sz="1800" b="0" dirty="0">
                          <a:solidFill>
                            <a:schemeClr val="bg1"/>
                          </a:solidFill>
                        </a:rPr>
                        <a:t>para las estadísticas </a:t>
                      </a: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( Uso de CPU por ejemplo ).</a:t>
                      </a:r>
                      <a:endParaRPr lang="es-EC" sz="180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PCB en linux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401080" cy="2143140"/>
          </a:xfrm>
        </p:spPr>
        <p:txBody>
          <a:bodyPr>
            <a:normAutofit/>
          </a:bodyPr>
          <a:lstStyle/>
          <a:p>
            <a:r>
              <a:rPr lang="es-EC" dirty="0" smtClean="0">
                <a:solidFill>
                  <a:schemeClr val="bg1"/>
                </a:solidFill>
              </a:rPr>
              <a:t>Estructura task_struct contenida en sched.h</a:t>
            </a:r>
            <a:endParaRPr lang="es-EC" sz="2000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018231"/>
            <a:ext cx="4500594" cy="2625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CuadroTexto"/>
          <p:cNvSpPr txBox="1"/>
          <p:nvPr/>
        </p:nvSpPr>
        <p:spPr>
          <a:xfrm>
            <a:off x="642910" y="5845750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https://elixir.bootlin.com/linux/latest/source/include/linux/sched.h</a:t>
            </a:r>
            <a:endParaRPr lang="es-EC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Memoria de un proceso</a:t>
            </a:r>
            <a:endParaRPr lang="es-EC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8327" y="1571612"/>
            <a:ext cx="5519755" cy="518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Memoria de un proceso</a:t>
            </a:r>
            <a:endParaRPr lang="es-EC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428596" y="1857364"/>
          <a:ext cx="8143932" cy="46024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50444"/>
                <a:gridCol w="7393488"/>
              </a:tblGrid>
              <a:tr h="591416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u="sng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TEXT</a:t>
                      </a:r>
                      <a:endParaRPr lang="es-EC" sz="1800" b="0" u="sng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Es el binario</a:t>
                      </a:r>
                      <a:r>
                        <a:rPr lang="es-EC" sz="1800" b="0" baseline="0" dirty="0" smtClean="0">
                          <a:solidFill>
                            <a:schemeClr val="bg1"/>
                          </a:solidFill>
                        </a:rPr>
                        <a:t> ejecutable. Contiene las instrucciones del programa</a:t>
                      </a: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.</a:t>
                      </a:r>
                    </a:p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s-EC" sz="180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1416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EC" sz="1800" b="0" u="sng" dirty="0" smtClean="0">
                          <a:solidFill>
                            <a:schemeClr val="bg1"/>
                          </a:solidFill>
                        </a:rPr>
                        <a:t>DATA</a:t>
                      </a:r>
                      <a:endParaRPr lang="es-EC" sz="1800" b="0" u="sng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Variables globales y estáticas inicializadas con valor distinto de cero.</a:t>
                      </a:r>
                    </a:p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s-EC" sz="180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65906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u="sng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BSS</a:t>
                      </a:r>
                      <a:endParaRPr lang="es-EC" sz="1800" b="0" u="sng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(Block</a:t>
                      </a:r>
                      <a:r>
                        <a:rPr lang="es-AR" sz="1800" b="0" baseline="0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AR" sz="1800" b="0" baseline="0" dirty="0" err="1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Started</a:t>
                      </a:r>
                      <a:r>
                        <a:rPr lang="es-AR" sz="1800" b="0" baseline="0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AR" sz="1800" b="0" baseline="0" dirty="0" err="1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By</a:t>
                      </a:r>
                      <a:r>
                        <a:rPr lang="es-AR" sz="1800" b="0" baseline="0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 Symbol</a:t>
                      </a:r>
                      <a:r>
                        <a:rPr lang="es-AR" sz="1800" b="0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)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Variables globales y estáticas no inicializadas ó</a:t>
                      </a:r>
                      <a:r>
                        <a:rPr lang="es-EC" sz="1800" b="0" baseline="0" dirty="0" smtClean="0">
                          <a:solidFill>
                            <a:schemeClr val="bg1"/>
                          </a:solidFill>
                        </a:rPr>
                        <a:t> inicializadas a cero</a:t>
                      </a: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s-EC" sz="180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5039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u="sng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STACK</a:t>
                      </a:r>
                      <a:endParaRPr lang="es-EC" sz="1800" b="0" u="sng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Por cada llamada a función se crea</a:t>
                      </a:r>
                      <a:r>
                        <a:rPr lang="es-EC" sz="1800" b="0" baseline="0" dirty="0" smtClean="0">
                          <a:solidFill>
                            <a:schemeClr val="bg1"/>
                          </a:solidFill>
                        </a:rPr>
                        <a:t> un bloque en la pila.</a:t>
                      </a:r>
                    </a:p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s-EC" sz="180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5039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u="sng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HEAP</a:t>
                      </a:r>
                      <a:endParaRPr lang="es-EC" sz="1800" b="0" u="sng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Memoria dinámica creada por</a:t>
                      </a:r>
                      <a:r>
                        <a:rPr lang="es-EC" sz="1800" b="0" baseline="0" dirty="0" smtClean="0">
                          <a:solidFill>
                            <a:schemeClr val="bg1"/>
                          </a:solidFill>
                        </a:rPr>
                        <a:t> el procesos </a:t>
                      </a:r>
                      <a:r>
                        <a:rPr lang="es-EC" sz="1800" b="0" baseline="0" dirty="0" err="1" smtClean="0">
                          <a:solidFill>
                            <a:schemeClr val="bg1"/>
                          </a:solidFill>
                        </a:rPr>
                        <a:t>malloc</a:t>
                      </a:r>
                      <a:r>
                        <a:rPr lang="es-EC" sz="1800" b="0" baseline="0" dirty="0" smtClean="0">
                          <a:solidFill>
                            <a:schemeClr val="bg1"/>
                          </a:solidFill>
                        </a:rPr>
                        <a:t>(), </a:t>
                      </a:r>
                      <a:r>
                        <a:rPr lang="es-EC" sz="1800" b="0" baseline="0" dirty="0" err="1" smtClean="0">
                          <a:solidFill>
                            <a:schemeClr val="bg1"/>
                          </a:solidFill>
                        </a:rPr>
                        <a:t>calloc</a:t>
                      </a:r>
                      <a:r>
                        <a:rPr lang="es-EC" sz="1800" b="0" baseline="0" dirty="0" smtClean="0">
                          <a:solidFill>
                            <a:schemeClr val="bg1"/>
                          </a:solidFill>
                        </a:rPr>
                        <a:t>(), etc</a:t>
                      </a:r>
                      <a:r>
                        <a:rPr lang="es-EC" sz="1800" b="0" dirty="0" smtClean="0">
                          <a:solidFill>
                            <a:schemeClr val="bg1"/>
                          </a:solidFill>
                        </a:rPr>
                        <a:t>. </a:t>
                      </a:r>
                      <a:endParaRPr lang="es-EC" sz="180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procesos</a:t>
            </a:r>
            <a:endParaRPr lang="es-EC" dirty="0"/>
          </a:p>
        </p:txBody>
      </p:sp>
      <p:pic>
        <p:nvPicPr>
          <p:cNvPr id="12" name="11 Imag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000240"/>
            <a:ext cx="2928958" cy="40719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" name="12 Imagen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000240"/>
            <a:ext cx="2928958" cy="40719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fork()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2214578"/>
          </a:xfrm>
        </p:spPr>
        <p:txBody>
          <a:bodyPr>
            <a:noAutofit/>
          </a:bodyPr>
          <a:lstStyle/>
          <a:p>
            <a:r>
              <a:rPr lang="es-EC" dirty="0" smtClean="0">
                <a:solidFill>
                  <a:schemeClr val="bg1"/>
                </a:solidFill>
              </a:rPr>
              <a:t>Duplica al proceso llamador (Padre) creando un nuevo proceso (hijo).</a:t>
            </a:r>
          </a:p>
          <a:p>
            <a:pPr>
              <a:buNone/>
            </a:pPr>
            <a:endParaRPr lang="es-EC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None/>
            </a:pPr>
            <a:r>
              <a:rPr lang="en-US" sz="2800" b="1" dirty="0" smtClean="0">
                <a:solidFill>
                  <a:srgbClr val="00B050"/>
                </a:solidFill>
              </a:rPr>
              <a:t>#include &lt;unistd.h&gt;</a:t>
            </a:r>
            <a:endParaRPr lang="es-EC" sz="2800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sz="2800" b="1" dirty="0" smtClean="0">
                <a:solidFill>
                  <a:schemeClr val="bg1">
                    <a:lumMod val="65000"/>
                  </a:schemeClr>
                </a:solidFill>
              </a:rPr>
              <a:t>pid_t fork(void);	</a:t>
            </a:r>
            <a:endParaRPr lang="es-EC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None/>
            </a:pPr>
            <a:endParaRPr lang="es-EC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None/>
            </a:pPr>
            <a:r>
              <a:rPr lang="es-EC" sz="2800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endParaRPr lang="es-EC" dirty="0" smtClean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fork()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3143272"/>
          </a:xfrm>
        </p:spPr>
        <p:txBody>
          <a:bodyPr>
            <a:noAutofit/>
          </a:bodyPr>
          <a:lstStyle/>
          <a:p>
            <a:r>
              <a:rPr lang="es-EC" b="1" dirty="0" smtClean="0">
                <a:solidFill>
                  <a:schemeClr val="bg1"/>
                </a:solidFill>
              </a:rPr>
              <a:t>Retorno</a:t>
            </a:r>
          </a:p>
          <a:p>
            <a:pPr>
              <a:buNone/>
            </a:pPr>
            <a:r>
              <a:rPr lang="es-EC" dirty="0" smtClean="0">
                <a:solidFill>
                  <a:schemeClr val="bg1"/>
                </a:solidFill>
              </a:rPr>
              <a:t>	   </a:t>
            </a:r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914400" y="2143116"/>
            <a:ext cx="8229600" cy="157163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chemeClr val="bg1"/>
                </a:solidFill>
              </a:rPr>
              <a:t>En caso de error de creación: -1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chemeClr val="bg1"/>
                </a:solidFill>
              </a:rPr>
              <a:t>En caso de creación exitosa: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kumimoji="0" lang="es-EC" sz="3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EC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6" name="5 Marcador de contenido"/>
          <p:cNvSpPr txBox="1">
            <a:spLocks/>
          </p:cNvSpPr>
          <p:nvPr/>
        </p:nvSpPr>
        <p:spPr>
          <a:xfrm>
            <a:off x="1428728" y="3286124"/>
            <a:ext cx="7143800" cy="157163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chemeClr val="bg1"/>
                </a:solidFill>
              </a:rPr>
              <a:t>Al padre: el PID del hijo.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chemeClr val="bg1"/>
                </a:solidFill>
              </a:rPr>
              <a:t>Al hijo: 0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kumimoji="0" lang="es-EC" sz="3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EC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fork()</a:t>
            </a:r>
            <a:endParaRPr lang="es-EC" dirty="0"/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571472" y="1785926"/>
            <a:ext cx="8001056" cy="228601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chemeClr val="bg1"/>
                </a:solidFill>
              </a:rPr>
              <a:t>El hijo hereda el contexto de ejecución del padre.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lang="es-EC" sz="3000" dirty="0" smtClean="0">
              <a:solidFill>
                <a:schemeClr val="bg1"/>
              </a:solidFill>
            </a:endParaRP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chemeClr val="bg1"/>
                </a:solidFill>
              </a:rPr>
              <a:t>Cada proceso tiene su propia área de memoria.</a:t>
            </a:r>
            <a:endParaRPr kumimoji="0" lang="es-EC" sz="3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Familia wait() – sys/wait.h </a:t>
            </a:r>
            <a:endParaRPr lang="es-EC" dirty="0"/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571472" y="1500174"/>
            <a:ext cx="8215370" cy="114300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b="1" dirty="0" smtClean="0">
                <a:solidFill>
                  <a:srgbClr val="00B050"/>
                </a:solidFill>
              </a:rPr>
              <a:t>wait()</a:t>
            </a:r>
            <a:r>
              <a:rPr lang="es-EC" sz="3000" dirty="0" smtClean="0">
                <a:solidFill>
                  <a:srgbClr val="00B050"/>
                </a:solidFill>
              </a:rPr>
              <a:t>: </a:t>
            </a:r>
            <a:r>
              <a:rPr lang="es-EC" sz="3000" dirty="0" smtClean="0">
                <a:solidFill>
                  <a:schemeClr val="bg1"/>
                </a:solidFill>
              </a:rPr>
              <a:t>Bloquea al llamador hasta recibir la señal de finalización de cualquier hijo.</a:t>
            </a:r>
            <a:endParaRPr kumimoji="0" lang="es-EC" sz="3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5 Marcador de contenido"/>
          <p:cNvSpPr txBox="1">
            <a:spLocks/>
          </p:cNvSpPr>
          <p:nvPr/>
        </p:nvSpPr>
        <p:spPr>
          <a:xfrm>
            <a:off x="571472" y="3000372"/>
            <a:ext cx="8572528" cy="185738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b="1" dirty="0" smtClean="0">
                <a:solidFill>
                  <a:srgbClr val="00B050"/>
                </a:solidFill>
              </a:rPr>
              <a:t>waitpid()</a:t>
            </a:r>
            <a:r>
              <a:rPr lang="es-EC" sz="3000" dirty="0" smtClean="0">
                <a:solidFill>
                  <a:srgbClr val="00B050"/>
                </a:solidFill>
              </a:rPr>
              <a:t>: </a:t>
            </a:r>
            <a:r>
              <a:rPr lang="es-EC" sz="3000" dirty="0" smtClean="0">
                <a:solidFill>
                  <a:schemeClr val="bg1"/>
                </a:solidFill>
              </a:rPr>
              <a:t>Bloquea hasta recibir la señal de finalización de un hijo en particular.</a:t>
            </a:r>
            <a:endParaRPr kumimoji="0" lang="es-EC" sz="3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5 Marcador de contenido"/>
          <p:cNvSpPr txBox="1">
            <a:spLocks/>
          </p:cNvSpPr>
          <p:nvPr/>
        </p:nvSpPr>
        <p:spPr>
          <a:xfrm>
            <a:off x="571472" y="4572008"/>
            <a:ext cx="8429684" cy="185738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b="1" dirty="0" smtClean="0">
                <a:solidFill>
                  <a:srgbClr val="00B050"/>
                </a:solidFill>
              </a:rPr>
              <a:t>waitid()</a:t>
            </a:r>
            <a:r>
              <a:rPr lang="es-EC" sz="3000" dirty="0" smtClean="0">
                <a:solidFill>
                  <a:srgbClr val="00B050"/>
                </a:solidFill>
              </a:rPr>
              <a:t>: </a:t>
            </a:r>
            <a:r>
              <a:rPr lang="es-EC" sz="3000" dirty="0" smtClean="0">
                <a:solidFill>
                  <a:schemeClr val="bg1"/>
                </a:solidFill>
              </a:rPr>
              <a:t>Similar a waitpid(), pero se puede especificar el tipo de ID (PID o ID de grupo) por el cual esperar.</a:t>
            </a:r>
            <a:endParaRPr kumimoji="0" lang="es-EC" sz="3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wait()</a:t>
            </a:r>
            <a:endParaRPr lang="es-EC" dirty="0"/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571472" y="1500174"/>
            <a:ext cx="8215370" cy="114300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lvl="0" indent="-384048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/>
            </a:pPr>
            <a:r>
              <a:rPr lang="en-US" sz="3000" b="1" dirty="0" smtClean="0">
                <a:solidFill>
                  <a:srgbClr val="00B050"/>
                </a:solidFill>
              </a:rPr>
              <a:t>pid_t wait( int *status )</a:t>
            </a:r>
          </a:p>
          <a:p>
            <a:pPr marL="420624" lvl="0" indent="-384048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s-EC" sz="3000" dirty="0" smtClean="0">
                <a:solidFill>
                  <a:schemeClr val="bg1"/>
                </a:solidFill>
              </a:rPr>
              <a:t>	</a:t>
            </a:r>
            <a:endParaRPr kumimoji="0" lang="es-EC" sz="3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0624" lvl="0" indent="-384048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endParaRPr kumimoji="0" lang="es-EC" sz="3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571472" y="3429000"/>
          <a:ext cx="8162542" cy="232649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31010"/>
                <a:gridCol w="6431532"/>
              </a:tblGrid>
              <a:tr h="553645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rgbClr val="00B050"/>
                          </a:solidFill>
                        </a:rPr>
                        <a:t>WIFEXITED</a:t>
                      </a:r>
                      <a:endParaRPr lang="es-EC" sz="20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bg1"/>
                          </a:solidFill>
                        </a:rPr>
                        <a:t>Retorna True si el hijo finalizó normalmente.  </a:t>
                      </a:r>
                      <a:endParaRPr lang="es-EC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3645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rgbClr val="00B050"/>
                          </a:solidFill>
                        </a:rPr>
                        <a:t>WIFSIGNALED</a:t>
                      </a:r>
                      <a:endParaRPr lang="es-EC" sz="20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bg1"/>
                          </a:solidFill>
                        </a:rPr>
                        <a:t>Retorna True si el hijo finalizó a causa de una señal.</a:t>
                      </a:r>
                      <a:endParaRPr lang="es-EC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3645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rgbClr val="00B050"/>
                          </a:solidFill>
                        </a:rPr>
                        <a:t>WTERMSIG</a:t>
                      </a:r>
                      <a:endParaRPr lang="es-EC" sz="20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bg1"/>
                          </a:solidFill>
                        </a:rPr>
                        <a:t>Retorna el número de señal que causó la finalización del proceso hijo.</a:t>
                      </a:r>
                      <a:endParaRPr lang="es-EC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3645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rgbClr val="00B050"/>
                          </a:solidFill>
                        </a:rPr>
                        <a:t>WCOREDUMP</a:t>
                      </a:r>
                      <a:endParaRPr lang="es-EC" sz="20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bg1"/>
                          </a:solidFill>
                        </a:rPr>
                        <a:t>Retorna True si el hijo produjo un core dump.</a:t>
                      </a:r>
                      <a:endParaRPr lang="es-EC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6 Rectángulo"/>
          <p:cNvSpPr/>
          <p:nvPr/>
        </p:nvSpPr>
        <p:spPr>
          <a:xfrm>
            <a:off x="500034" y="5857892"/>
            <a:ext cx="76438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000" dirty="0" smtClean="0">
                <a:solidFill>
                  <a:srgbClr val="FFC000"/>
                </a:solidFill>
              </a:rPr>
              <a:t>Retorna el PID ó -1 en caso de error.  </a:t>
            </a:r>
            <a:endParaRPr lang="es-EC" sz="2000" dirty="0">
              <a:solidFill>
                <a:srgbClr val="FFC0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71472" y="2243072"/>
            <a:ext cx="821537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000" dirty="0" smtClean="0">
                <a:solidFill>
                  <a:schemeClr val="bg1"/>
                </a:solidFill>
              </a:rPr>
              <a:t>En status se almacena el estado de finalización del proceso hijo. Sobre esa variable se pueden ejecutar algunas macros, como por ejemplo:</a:t>
            </a:r>
          </a:p>
          <a:p>
            <a:endParaRPr lang="es-EC" sz="2000" dirty="0" smtClean="0">
              <a:solidFill>
                <a:schemeClr val="bg1"/>
              </a:solidFill>
            </a:endParaRPr>
          </a:p>
          <a:p>
            <a:r>
              <a:rPr lang="es-EC" sz="2000" dirty="0" smtClean="0">
                <a:solidFill>
                  <a:schemeClr val="bg1"/>
                </a:solidFill>
              </a:rPr>
              <a:t>  </a:t>
            </a:r>
            <a:endParaRPr lang="es-EC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fork() y wait() en C</a:t>
            </a:r>
            <a:endParaRPr lang="es-EC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025150"/>
            <a:ext cx="6941910" cy="4261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fork() y wait() en C</a:t>
            </a:r>
            <a:endParaRPr lang="es-EC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857364"/>
            <a:ext cx="6858048" cy="444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fork() y wait() en C</a:t>
            </a:r>
            <a:endParaRPr lang="es-EC" dirty="0"/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571472" y="1785926"/>
            <a:ext cx="8001056" cy="228601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00B050"/>
                </a:solidFill>
              </a:rPr>
              <a:t>Ejecución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lang="es-EC" sz="3000" dirty="0" smtClean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000372"/>
            <a:ext cx="520026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fork() y wait() en C</a:t>
            </a:r>
            <a:endParaRPr lang="es-EC" dirty="0"/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571472" y="1785926"/>
            <a:ext cx="8001056" cy="228601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00B050"/>
                </a:solidFill>
              </a:rPr>
              <a:t>Luego del fork()</a:t>
            </a:r>
          </a:p>
        </p:txBody>
      </p:sp>
      <p:pic>
        <p:nvPicPr>
          <p:cNvPr id="6" name="5 Imagen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2071670" y="2857496"/>
            <a:ext cx="4286280" cy="2857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fork() y wait() en C</a:t>
            </a:r>
            <a:endParaRPr lang="es-EC" dirty="0"/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571472" y="1785926"/>
            <a:ext cx="8001056" cy="228601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00B050"/>
                </a:solidFill>
              </a:rPr>
              <a:t>Si quisiéramos crear el siguiente árbol</a:t>
            </a:r>
          </a:p>
        </p:txBody>
      </p:sp>
      <p:pic>
        <p:nvPicPr>
          <p:cNvPr id="7" name="6 Imagen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2643174" y="2928934"/>
            <a:ext cx="3657143" cy="22476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fork() y wait() en C</a:t>
            </a:r>
            <a:endParaRPr lang="es-EC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643050"/>
            <a:ext cx="539115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fork() y wait() en C</a:t>
            </a:r>
            <a:endParaRPr lang="es-EC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916233"/>
            <a:ext cx="6581801" cy="2298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594157"/>
            <a:ext cx="6572296" cy="147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fork() y wait() en C</a:t>
            </a:r>
            <a:endParaRPr lang="es-EC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571744"/>
            <a:ext cx="508300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7" y="5477005"/>
            <a:ext cx="2571769" cy="1166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2571744"/>
            <a:ext cx="250033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5 Marcador de contenido"/>
          <p:cNvSpPr txBox="1">
            <a:spLocks/>
          </p:cNvSpPr>
          <p:nvPr/>
        </p:nvSpPr>
        <p:spPr>
          <a:xfrm>
            <a:off x="357158" y="1571612"/>
            <a:ext cx="8215370" cy="250033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00B050"/>
                </a:solidFill>
              </a:rPr>
              <a:t>¿Qué pasa si los hijos no finalizan en el bucle?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PGID (</a:t>
            </a:r>
            <a:r>
              <a:rPr lang="es-EC" dirty="0" err="1" smtClean="0"/>
              <a:t>Process</a:t>
            </a:r>
            <a:r>
              <a:rPr lang="es-EC" dirty="0" smtClean="0"/>
              <a:t> </a:t>
            </a:r>
            <a:r>
              <a:rPr lang="es-EC" dirty="0" err="1" smtClean="0"/>
              <a:t>Group</a:t>
            </a:r>
            <a:r>
              <a:rPr lang="es-EC" dirty="0" smtClean="0"/>
              <a:t> ID)</a:t>
            </a:r>
            <a:endParaRPr lang="es-EC" dirty="0"/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571472" y="1785926"/>
            <a:ext cx="8001056" cy="228601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00B050"/>
                </a:solidFill>
              </a:rPr>
              <a:t>Un grupo de procesos comparte el mismo PGID. Por ejemplo: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928934"/>
            <a:ext cx="3514221" cy="3586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PGID (</a:t>
            </a:r>
            <a:r>
              <a:rPr lang="es-EC" dirty="0" err="1" smtClean="0"/>
              <a:t>Process</a:t>
            </a:r>
            <a:r>
              <a:rPr lang="es-EC" dirty="0" smtClean="0"/>
              <a:t> </a:t>
            </a:r>
            <a:r>
              <a:rPr lang="es-EC" dirty="0" err="1" smtClean="0"/>
              <a:t>Group</a:t>
            </a:r>
            <a:r>
              <a:rPr lang="es-EC" dirty="0" smtClean="0"/>
              <a:t> ID)</a:t>
            </a:r>
            <a:endParaRPr lang="es-EC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643050"/>
            <a:ext cx="62674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715016"/>
            <a:ext cx="6286544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waitpid()  </a:t>
            </a:r>
            <a:endParaRPr lang="es-EC" dirty="0"/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571472" y="1500174"/>
            <a:ext cx="8215370" cy="114300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lvl="0" indent="-384048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/>
            </a:pPr>
            <a:r>
              <a:rPr lang="en-US" sz="2000" b="1" dirty="0" smtClean="0">
                <a:solidFill>
                  <a:srgbClr val="00B050"/>
                </a:solidFill>
              </a:rPr>
              <a:t>pid_t waitpid(</a:t>
            </a:r>
            <a:r>
              <a:rPr lang="es-EC" sz="2000" b="1" dirty="0" smtClean="0">
                <a:solidFill>
                  <a:srgbClr val="00B050"/>
                </a:solidFill>
              </a:rPr>
              <a:t>pid_t pid, int *status, int options </a:t>
            </a:r>
            <a:r>
              <a:rPr lang="en-US" sz="2000" b="1" dirty="0" smtClean="0">
                <a:solidFill>
                  <a:srgbClr val="00B050"/>
                </a:solidFill>
              </a:rPr>
              <a:t>)</a:t>
            </a:r>
          </a:p>
          <a:p>
            <a:pPr marL="420624" lvl="0" indent="-384048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s-EC" sz="2400" dirty="0" smtClean="0">
                <a:solidFill>
                  <a:schemeClr val="bg1"/>
                </a:solidFill>
              </a:rPr>
              <a:t>	</a:t>
            </a:r>
          </a:p>
          <a:p>
            <a:pPr marL="420624" lvl="0" indent="-384048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endParaRPr kumimoji="0" lang="es-EC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0624" lvl="0" indent="-384048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endParaRPr kumimoji="0" lang="es-EC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785786" y="2214554"/>
          <a:ext cx="8096608" cy="238244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35660"/>
                <a:gridCol w="7260948"/>
              </a:tblGrid>
              <a:tr h="553645"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b="1" dirty="0">
                          <a:solidFill>
                            <a:srgbClr val="00B050"/>
                          </a:solidFill>
                          <a:latin typeface="+mn-lt"/>
                          <a:ea typeface="Calibri"/>
                          <a:cs typeface="Consolas" pitchFamily="49" charset="0"/>
                        </a:rPr>
                        <a:t>&gt; 0</a:t>
                      </a:r>
                      <a:endParaRPr lang="es-EC" sz="2000" dirty="0">
                        <a:solidFill>
                          <a:srgbClr val="00B050"/>
                        </a:solidFill>
                        <a:latin typeface="+mn-lt"/>
                        <a:ea typeface="Calibri"/>
                        <a:cs typeface="Consolas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Consolas" pitchFamily="49" charset="0"/>
                        </a:rPr>
                        <a:t>Espera por el proceso hijo cuyo PID es igual al valor especificado</a:t>
                      </a:r>
                    </a:p>
                  </a:txBody>
                  <a:tcPr marL="68580" marR="68580" marT="0" marB="0"/>
                </a:tc>
              </a:tr>
              <a:tr h="553645"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b="1" dirty="0">
                          <a:solidFill>
                            <a:srgbClr val="00B050"/>
                          </a:solidFill>
                          <a:latin typeface="+mn-lt"/>
                          <a:ea typeface="Calibri"/>
                          <a:cs typeface="Consolas" pitchFamily="49" charset="0"/>
                        </a:rPr>
                        <a:t> -1</a:t>
                      </a:r>
                      <a:endParaRPr lang="es-EC" sz="2000" dirty="0">
                        <a:solidFill>
                          <a:srgbClr val="00B050"/>
                        </a:solidFill>
                        <a:latin typeface="+mn-lt"/>
                        <a:ea typeface="Calibri"/>
                        <a:cs typeface="Consolas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Consolas" pitchFamily="49" charset="0"/>
                        </a:rPr>
                        <a:t>Espera por cualquier proceso hijo.</a:t>
                      </a:r>
                    </a:p>
                  </a:txBody>
                  <a:tcPr marL="68580" marR="68580" marT="0" marB="0"/>
                </a:tc>
              </a:tr>
              <a:tr h="553645"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b="1" dirty="0">
                          <a:solidFill>
                            <a:srgbClr val="00B050"/>
                          </a:solidFill>
                          <a:latin typeface="+mn-lt"/>
                          <a:ea typeface="Calibri"/>
                          <a:cs typeface="Consolas" pitchFamily="49" charset="0"/>
                        </a:rPr>
                        <a:t>  0 </a:t>
                      </a:r>
                      <a:endParaRPr lang="es-EC" sz="2000" dirty="0">
                        <a:solidFill>
                          <a:srgbClr val="00B050"/>
                        </a:solidFill>
                        <a:latin typeface="+mn-lt"/>
                        <a:ea typeface="Calibri"/>
                        <a:cs typeface="Consolas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Consolas" pitchFamily="49" charset="0"/>
                        </a:rPr>
                        <a:t>Espera por cualquier proceso hijo cuyo group ID (</a:t>
                      </a:r>
                      <a:r>
                        <a:rPr lang="es-EC" sz="2000" b="1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Consolas" pitchFamily="49" charset="0"/>
                        </a:rPr>
                        <a:t>GID</a:t>
                      </a:r>
                      <a:r>
                        <a:rPr lang="es-EC" sz="2000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Consolas" pitchFamily="49" charset="0"/>
                        </a:rPr>
                        <a:t>) </a:t>
                      </a:r>
                      <a:r>
                        <a:rPr lang="es-EC" sz="2000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Consolas" pitchFamily="49" charset="0"/>
                        </a:rPr>
                        <a:t>sea igual al </a:t>
                      </a:r>
                      <a:r>
                        <a:rPr lang="es-EC" sz="2000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Consolas" pitchFamily="49" charset="0"/>
                        </a:rPr>
                        <a:t>del proceso padre.</a:t>
                      </a:r>
                    </a:p>
                  </a:txBody>
                  <a:tcPr marL="68580" marR="68580" marT="0" marB="0"/>
                </a:tc>
              </a:tr>
              <a:tr h="553645"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b="1" dirty="0">
                          <a:solidFill>
                            <a:srgbClr val="00B050"/>
                          </a:solidFill>
                          <a:latin typeface="+mn-lt"/>
                          <a:ea typeface="Calibri"/>
                          <a:cs typeface="Consolas" pitchFamily="49" charset="0"/>
                        </a:rPr>
                        <a:t>&lt; -1</a:t>
                      </a:r>
                      <a:endParaRPr lang="es-EC" sz="2000" dirty="0">
                        <a:solidFill>
                          <a:srgbClr val="00B050"/>
                        </a:solidFill>
                        <a:latin typeface="+mn-lt"/>
                        <a:ea typeface="Calibri"/>
                        <a:cs typeface="Consolas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Consolas" pitchFamily="49" charset="0"/>
                        </a:rPr>
                        <a:t>Espera por cualquier proceso hijo cuyo </a:t>
                      </a:r>
                      <a:r>
                        <a:rPr lang="es-EC" sz="2000" b="1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Consolas" pitchFamily="49" charset="0"/>
                        </a:rPr>
                        <a:t>GID</a:t>
                      </a:r>
                      <a:r>
                        <a:rPr lang="es-EC" sz="2000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Consolas" pitchFamily="49" charset="0"/>
                        </a:rPr>
                        <a:t> es igual al valor absoluto del valor especificado.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8 Rectángulo"/>
          <p:cNvSpPr/>
          <p:nvPr/>
        </p:nvSpPr>
        <p:spPr>
          <a:xfrm>
            <a:off x="1071538" y="4857760"/>
            <a:ext cx="7429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 smtClean="0">
                <a:solidFill>
                  <a:srgbClr val="FFC000"/>
                </a:solidFill>
              </a:rPr>
              <a:t>WNOHANG: Opción que convierte la llamada en no bloqueante  </a:t>
            </a:r>
            <a:endParaRPr lang="es-EC" dirty="0">
              <a:solidFill>
                <a:srgbClr val="FFC000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071538" y="5345684"/>
            <a:ext cx="7429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 smtClean="0">
                <a:solidFill>
                  <a:srgbClr val="FFC000"/>
                </a:solidFill>
              </a:rPr>
              <a:t>Retorna el PID ó -1 en caso de error, ó 0 en caso de WNOHANG y ningún hijo finalizado.  </a:t>
            </a:r>
            <a:endParaRPr lang="es-EC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execve() en C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1928826"/>
          </a:xfrm>
        </p:spPr>
        <p:txBody>
          <a:bodyPr>
            <a:noAutofit/>
          </a:bodyPr>
          <a:lstStyle/>
          <a:p>
            <a:r>
              <a:rPr lang="es-EC" dirty="0" smtClean="0">
                <a:solidFill>
                  <a:schemeClr val="bg1"/>
                </a:solidFill>
              </a:rPr>
              <a:t>Reemplaza la imagen del proceso llamador con la imagen de otro proceso.</a:t>
            </a:r>
          </a:p>
          <a:p>
            <a:endParaRPr lang="es-EC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s-EC" sz="2400" b="1" dirty="0" smtClean="0">
                <a:solidFill>
                  <a:srgbClr val="00B050"/>
                </a:solidFill>
              </a:rPr>
              <a:t>#include &lt;unistd.h&gt;</a:t>
            </a:r>
            <a:endParaRPr lang="es-EC" sz="2400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int execve(</a:t>
            </a:r>
          </a:p>
          <a:p>
            <a:pPr>
              <a:buNone/>
            </a:pP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	const char *file, </a:t>
            </a:r>
          </a:p>
          <a:p>
            <a:pPr>
              <a:buNone/>
            </a:pP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	char *const args[], </a:t>
            </a:r>
          </a:p>
          <a:p>
            <a:pPr>
              <a:buNone/>
            </a:pP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	char *const envp []</a:t>
            </a:r>
          </a:p>
          <a:p>
            <a:pPr>
              <a:buNone/>
            </a:pP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); </a:t>
            </a:r>
            <a:endParaRPr lang="es-EC" sz="24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s-EC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s-EC" dirty="0" smtClean="0">
                <a:solidFill>
                  <a:schemeClr val="bg1"/>
                </a:solidFill>
              </a:rPr>
              <a:t>	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execve() en C</a:t>
            </a:r>
            <a:endParaRPr lang="es-EC" dirty="0"/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423" y="1862451"/>
            <a:ext cx="5714659" cy="4566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execve() en C</a:t>
            </a:r>
            <a:endParaRPr lang="es-EC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357431"/>
            <a:ext cx="7952038" cy="351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execve() en C</a:t>
            </a:r>
            <a:endParaRPr lang="es-EC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643182"/>
            <a:ext cx="617334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execve() en C - Error</a:t>
            </a:r>
            <a:endParaRPr lang="es-EC" dirty="0"/>
          </a:p>
        </p:txBody>
      </p:sp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4272" y="1714516"/>
            <a:ext cx="5663810" cy="4786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execve() en C - Error</a:t>
            </a:r>
            <a:endParaRPr lang="es-EC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6840" y="2571744"/>
            <a:ext cx="615987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fork() y wait() en Python</a:t>
            </a:r>
            <a:endParaRPr lang="es-EC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995504"/>
            <a:ext cx="7548592" cy="4219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fork() y wait() en Python</a:t>
            </a:r>
            <a:endParaRPr lang="es-EC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714620"/>
            <a:ext cx="5830361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execve() en Python</a:t>
            </a:r>
            <a:endParaRPr lang="es-EC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785926"/>
            <a:ext cx="7422784" cy="2528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500570"/>
            <a:ext cx="641032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execve() en Python</a:t>
            </a:r>
            <a:endParaRPr lang="es-EC" dirty="0"/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571472" y="1785926"/>
            <a:ext cx="8001056" cy="157163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00B050"/>
                </a:solidFill>
              </a:rPr>
              <a:t>Métodos relacionados: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lang="es-EC" sz="3000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lang="es-EC" sz="30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5 Marcador de contenido"/>
          <p:cNvSpPr txBox="1">
            <a:spLocks/>
          </p:cNvSpPr>
          <p:nvPr/>
        </p:nvSpPr>
        <p:spPr>
          <a:xfrm>
            <a:off x="571472" y="4572008"/>
            <a:ext cx="8143932" cy="157163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00B050"/>
                </a:solidFill>
              </a:rPr>
              <a:t>Links de referencia: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lang="es-EC" sz="3000" dirty="0" smtClean="0"/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lang="es-EC" sz="3000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1071538" y="5214950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>
                <a:hlinkClick r:id="rId2"/>
              </a:rPr>
              <a:t>https://docs.python.org/es/3.10/library/os.html</a:t>
            </a:r>
            <a:endParaRPr lang="es-EC" dirty="0" smtClean="0"/>
          </a:p>
          <a:p>
            <a:r>
              <a:rPr lang="es-EC" dirty="0" smtClean="0">
                <a:hlinkClick r:id="rId3"/>
              </a:rPr>
              <a:t>https://docs.python.org/3/library/exceptions.html</a:t>
            </a:r>
            <a:endParaRPr lang="es-EC" dirty="0" smtClean="0"/>
          </a:p>
        </p:txBody>
      </p:sp>
      <p:sp>
        <p:nvSpPr>
          <p:cNvPr id="9" name="8 CuadroTexto"/>
          <p:cNvSpPr txBox="1"/>
          <p:nvPr/>
        </p:nvSpPr>
        <p:spPr>
          <a:xfrm>
            <a:off x="1071538" y="2357431"/>
            <a:ext cx="76438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C" dirty="0" smtClean="0">
                <a:solidFill>
                  <a:schemeClr val="bg1">
                    <a:lumMod val="95000"/>
                  </a:schemeClr>
                </a:solidFill>
              </a:rPr>
              <a:t>os.fork( )</a:t>
            </a:r>
          </a:p>
          <a:p>
            <a:pPr lvl="0"/>
            <a:r>
              <a:rPr lang="es-EC" dirty="0" smtClean="0">
                <a:solidFill>
                  <a:schemeClr val="bg1">
                    <a:lumMod val="95000"/>
                  </a:schemeClr>
                </a:solidFill>
              </a:rPr>
              <a:t>os.wait( )			Retorna ( PID, estado )</a:t>
            </a:r>
          </a:p>
          <a:p>
            <a:pPr lvl="0"/>
            <a:r>
              <a:rPr lang="es-EC" dirty="0" smtClean="0">
                <a:solidFill>
                  <a:schemeClr val="bg1">
                    <a:lumMod val="95000"/>
                  </a:schemeClr>
                </a:solidFill>
              </a:rPr>
              <a:t>os.waitpid(  PID, opciones )</a:t>
            </a:r>
          </a:p>
          <a:p>
            <a:pPr lvl="0"/>
            <a:r>
              <a:rPr lang="es-EC" dirty="0" smtClean="0">
                <a:solidFill>
                  <a:schemeClr val="bg1">
                    <a:lumMod val="95000"/>
                  </a:schemeClr>
                </a:solidFill>
              </a:rPr>
              <a:t>os._exit( estado )			</a:t>
            </a:r>
          </a:p>
          <a:p>
            <a:pPr lvl="0"/>
            <a:r>
              <a:rPr lang="es-EC" dirty="0" smtClean="0">
                <a:solidFill>
                  <a:schemeClr val="bg1">
                    <a:lumMod val="95000"/>
                  </a:schemeClr>
                </a:solidFill>
              </a:rPr>
              <a:t>os.execv( ruta, argumentos )	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procesos en JAVA</a:t>
            </a:r>
            <a:endParaRPr lang="es-EC" dirty="0"/>
          </a:p>
        </p:txBody>
      </p:sp>
      <p:sp>
        <p:nvSpPr>
          <p:cNvPr id="6" name="5 Marcador de contenido"/>
          <p:cNvSpPr txBox="1">
            <a:spLocks/>
          </p:cNvSpPr>
          <p:nvPr/>
        </p:nvSpPr>
        <p:spPr>
          <a:xfrm>
            <a:off x="571472" y="1785926"/>
            <a:ext cx="8001056" cy="6429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FFC000"/>
                </a:solidFill>
              </a:rPr>
              <a:t>ProcessBuilder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lang="es-EC" sz="3000" dirty="0" smtClean="0">
              <a:solidFill>
                <a:srgbClr val="FFC0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000100" y="2285992"/>
            <a:ext cx="771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C" dirty="0" smtClean="0">
                <a:solidFill>
                  <a:schemeClr val="bg1"/>
                </a:solidFill>
              </a:rPr>
              <a:t>Establece los atributos del nuevo proceso a crear.</a:t>
            </a:r>
          </a:p>
        </p:txBody>
      </p:sp>
      <p:sp>
        <p:nvSpPr>
          <p:cNvPr id="7" name="5 Marcador de contenido"/>
          <p:cNvSpPr txBox="1">
            <a:spLocks/>
          </p:cNvSpPr>
          <p:nvPr/>
        </p:nvSpPr>
        <p:spPr>
          <a:xfrm>
            <a:off x="571472" y="2857496"/>
            <a:ext cx="8001056" cy="92869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FFC000"/>
                </a:solidFill>
              </a:rPr>
              <a:t>ProcessBuilder.start()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lang="es-EC" sz="3000" dirty="0" smtClean="0">
              <a:solidFill>
                <a:srgbClr val="FFC00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000100" y="3357562"/>
            <a:ext cx="771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C" dirty="0" smtClean="0">
                <a:solidFill>
                  <a:schemeClr val="bg1"/>
                </a:solidFill>
              </a:rPr>
              <a:t>Lleva a cabo la creación del nuevo proceso.</a:t>
            </a:r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571472" y="3857628"/>
            <a:ext cx="8001056" cy="92869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FFC000"/>
                </a:solidFill>
              </a:rPr>
              <a:t>Process.waitFor()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lang="es-EC" sz="3000" dirty="0" smtClean="0">
              <a:solidFill>
                <a:srgbClr val="FFC0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000100" y="4354305"/>
            <a:ext cx="771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C" dirty="0" smtClean="0">
                <a:solidFill>
                  <a:schemeClr val="bg1"/>
                </a:solidFill>
              </a:rPr>
              <a:t>El proceso llamador, queda a la espera de la finalización del proceso sobre el que se ejecuta la llamada.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procesos en JAVA</a:t>
            </a:r>
            <a:endParaRPr lang="es-EC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7675" y="2047894"/>
            <a:ext cx="8248650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procesos en JAVA</a:t>
            </a:r>
            <a:endParaRPr lang="es-EC" dirty="0"/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571472" y="1571612"/>
            <a:ext cx="8001056" cy="142876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00B050"/>
                </a:solidFill>
              </a:rPr>
              <a:t>Ejecución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lang="es-EC" sz="3000" dirty="0" smtClean="0">
              <a:solidFill>
                <a:srgbClr val="00B050"/>
              </a:solidFill>
            </a:endParaRP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571744"/>
            <a:ext cx="430158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procesos en JAVA</a:t>
            </a:r>
            <a:endParaRPr lang="es-EC" dirty="0"/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571472" y="1571612"/>
            <a:ext cx="8001056" cy="142876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00B050"/>
                </a:solidFill>
              </a:rPr>
              <a:t>Obtener el PID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lang="es-EC" sz="3000" dirty="0" smtClean="0">
              <a:solidFill>
                <a:srgbClr val="00B05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214554"/>
            <a:ext cx="7818297" cy="4248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procesos en JAVA</a:t>
            </a:r>
            <a:endParaRPr lang="es-EC" dirty="0"/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571472" y="1571612"/>
            <a:ext cx="8001056" cy="142876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00B050"/>
                </a:solidFill>
              </a:rPr>
              <a:t>Obtener el PID (otra forma)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lang="es-EC" sz="3000" dirty="0" smtClean="0">
              <a:solidFill>
                <a:srgbClr val="00B05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5" y="2500306"/>
            <a:ext cx="7667679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procesos en JAVA</a:t>
            </a:r>
            <a:endParaRPr lang="es-EC" dirty="0"/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571472" y="1571612"/>
            <a:ext cx="8001056" cy="142876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00B050"/>
                </a:solidFill>
              </a:rPr>
              <a:t>Ejemplo de árbol – Código del hijo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214554"/>
            <a:ext cx="7500990" cy="420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procesos en JAVA</a:t>
            </a:r>
            <a:endParaRPr lang="es-EC" dirty="0"/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571472" y="1571612"/>
            <a:ext cx="8001056" cy="142876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00B050"/>
                </a:solidFill>
              </a:rPr>
              <a:t>Ejemplo de árbol – Código del padre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214554"/>
            <a:ext cx="52959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857628"/>
            <a:ext cx="8882062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procesos en JAVA</a:t>
            </a:r>
            <a:endParaRPr lang="es-EC" dirty="0"/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571472" y="1571612"/>
            <a:ext cx="8001056" cy="142876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00B050"/>
                </a:solidFill>
              </a:rPr>
              <a:t>Ejemplo de árbol – Código del padre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5" y="2357430"/>
            <a:ext cx="573897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5" y="4500570"/>
            <a:ext cx="4286281" cy="1607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procesos en JAVA</a:t>
            </a:r>
            <a:endParaRPr lang="es-EC" dirty="0"/>
          </a:p>
        </p:txBody>
      </p:sp>
      <p:sp>
        <p:nvSpPr>
          <p:cNvPr id="6" name="5 Marcador de contenido"/>
          <p:cNvSpPr txBox="1">
            <a:spLocks/>
          </p:cNvSpPr>
          <p:nvPr/>
        </p:nvSpPr>
        <p:spPr>
          <a:xfrm>
            <a:off x="571472" y="2500306"/>
            <a:ext cx="8143932" cy="292895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s-EC" sz="3000" dirty="0" smtClean="0">
                <a:solidFill>
                  <a:srgbClr val="00B050"/>
                </a:solidFill>
              </a:rPr>
              <a:t>Links de referencia: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lang="es-EC" sz="3000" dirty="0" smtClean="0">
              <a:solidFill>
                <a:srgbClr val="00B050"/>
              </a:solidFill>
            </a:endParaRP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lang="es-EC" sz="3000" dirty="0" smtClean="0">
              <a:solidFill>
                <a:srgbClr val="00B05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42910" y="3286124"/>
            <a:ext cx="82153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 smtClean="0">
                <a:hlinkClick r:id="rId2"/>
              </a:rPr>
              <a:t>https://docs.oracle.com/javase/7/docs/api/java/lang/ProcessBuilder.html</a:t>
            </a:r>
            <a:endParaRPr lang="es-EC" sz="1600" dirty="0" smtClean="0"/>
          </a:p>
          <a:p>
            <a:r>
              <a:rPr lang="es-EC" sz="1600" dirty="0" smtClean="0">
                <a:hlinkClick r:id="rId3"/>
              </a:rPr>
              <a:t>https://docs.oracle.com/javase/7/docs/api/java/lang/Process.html</a:t>
            </a:r>
            <a:endParaRPr lang="es-EC" sz="1600" dirty="0" smtClean="0"/>
          </a:p>
          <a:p>
            <a:r>
              <a:rPr lang="es-EC" sz="1600" dirty="0" smtClean="0">
                <a:solidFill>
                  <a:srgbClr val="00B0F0"/>
                </a:solidFill>
                <a:hlinkClick r:id="rId4"/>
              </a:rPr>
              <a:t>https://docs.oracle.com/javase/7/docs/api/java/lang/Runtime.html</a:t>
            </a:r>
            <a:endParaRPr lang="es-EC" sz="1600" dirty="0" smtClean="0">
              <a:solidFill>
                <a:srgbClr val="00B0F0"/>
              </a:solidFill>
            </a:endParaRPr>
          </a:p>
          <a:p>
            <a:r>
              <a:rPr lang="es-EC" sz="1600" dirty="0" smtClean="0">
                <a:solidFill>
                  <a:srgbClr val="00B0F0"/>
                </a:solidFill>
                <a:hlinkClick r:id="rId5"/>
              </a:rPr>
              <a:t>https://docs.oracle.com/javase/9/docs/api/java/lang/ProcessHandle.html</a:t>
            </a:r>
            <a:endParaRPr lang="es-EC" sz="1600" dirty="0" smtClean="0">
              <a:solidFill>
                <a:srgbClr val="00B0F0"/>
              </a:solidFill>
            </a:endParaRPr>
          </a:p>
          <a:p>
            <a:endParaRPr lang="es-EC" sz="1600" dirty="0" smtClean="0">
              <a:solidFill>
                <a:srgbClr val="00B0F0"/>
              </a:solidFill>
            </a:endParaRPr>
          </a:p>
          <a:p>
            <a:endParaRPr lang="es-EC" sz="1600" dirty="0" smtClean="0"/>
          </a:p>
          <a:p>
            <a:endParaRPr lang="es-EC" sz="1600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Personalizado 1">
      <a:majorFont>
        <a:latin typeface="Consolas"/>
        <a:ea typeface=""/>
        <a:cs typeface=""/>
      </a:majorFont>
      <a:minorFont>
        <a:latin typeface="Consolas"/>
        <a:ea typeface=""/>
        <a:cs typeface="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2111</TotalTime>
  <Words>1101</Words>
  <Application>Microsoft Office PowerPoint</Application>
  <PresentationFormat>Presentación en pantalla (4:3)</PresentationFormat>
  <Paragraphs>203</Paragraphs>
  <Slides>51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52" baseType="lpstr">
      <vt:lpstr>Módulo</vt:lpstr>
      <vt:lpstr>Procesos</vt:lpstr>
      <vt:lpstr>Programa Vs Proceso</vt:lpstr>
      <vt:lpstr>Programa Vs Proceso</vt:lpstr>
      <vt:lpstr>Programa Vs Proceso</vt:lpstr>
      <vt:lpstr>Ciclo de vida</vt:lpstr>
      <vt:lpstr>Ciclo de vida</vt:lpstr>
      <vt:lpstr>Concurrencia</vt:lpstr>
      <vt:lpstr>Concurrencia</vt:lpstr>
      <vt:lpstr>Cambio de proceso</vt:lpstr>
      <vt:lpstr>Cambio de contexto</vt:lpstr>
      <vt:lpstr>Process Control Block (PCB)</vt:lpstr>
      <vt:lpstr>Información del PCB</vt:lpstr>
      <vt:lpstr>PCB en linux</vt:lpstr>
      <vt:lpstr>Memoria de un proceso</vt:lpstr>
      <vt:lpstr>Memoria de un proceso</vt:lpstr>
      <vt:lpstr>Creación de procesos</vt:lpstr>
      <vt:lpstr>fork()</vt:lpstr>
      <vt:lpstr>fork()</vt:lpstr>
      <vt:lpstr>fork()</vt:lpstr>
      <vt:lpstr>Familia wait() – sys/wait.h </vt:lpstr>
      <vt:lpstr>wait()</vt:lpstr>
      <vt:lpstr>fork() y wait() en C</vt:lpstr>
      <vt:lpstr>fork() y wait() en C</vt:lpstr>
      <vt:lpstr>fork() y wait() en C</vt:lpstr>
      <vt:lpstr>fork() y wait() en C</vt:lpstr>
      <vt:lpstr>fork() y wait() en C</vt:lpstr>
      <vt:lpstr>fork() y wait() en C</vt:lpstr>
      <vt:lpstr>fork() y wait() en C</vt:lpstr>
      <vt:lpstr>fork() y wait() en C</vt:lpstr>
      <vt:lpstr>PGID (Process Group ID)</vt:lpstr>
      <vt:lpstr>PGID (Process Group ID)</vt:lpstr>
      <vt:lpstr>waitpid()  </vt:lpstr>
      <vt:lpstr>execve() en C</vt:lpstr>
      <vt:lpstr>execve() en C</vt:lpstr>
      <vt:lpstr>execve() en C</vt:lpstr>
      <vt:lpstr>execve() en C</vt:lpstr>
      <vt:lpstr>execve() en C - Error</vt:lpstr>
      <vt:lpstr>execve() en C - Error</vt:lpstr>
      <vt:lpstr>fork() y wait() en Python</vt:lpstr>
      <vt:lpstr>fork() y wait() en Python</vt:lpstr>
      <vt:lpstr>execve() en Python</vt:lpstr>
      <vt:lpstr>execve() en Python</vt:lpstr>
      <vt:lpstr>Creación de procesos en JAVA</vt:lpstr>
      <vt:lpstr>Creación de procesos en JAVA</vt:lpstr>
      <vt:lpstr>Creación de procesos en JAVA</vt:lpstr>
      <vt:lpstr>Creación de procesos en JAVA</vt:lpstr>
      <vt:lpstr>Creación de procesos en JAVA</vt:lpstr>
      <vt:lpstr>Creación de procesos en JAVA</vt:lpstr>
      <vt:lpstr>Creación de procesos en JAVA</vt:lpstr>
      <vt:lpstr>Creación de procesos en JAVA</vt:lpstr>
      <vt:lpstr>Creación de procesos en JAVA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Comunicación entre procesos</dc:title>
  <dc:creator>Dario</dc:creator>
  <cp:lastModifiedBy>Dario</cp:lastModifiedBy>
  <cp:revision>409</cp:revision>
  <dcterms:created xsi:type="dcterms:W3CDTF">2023-03-06T15:17:20Z</dcterms:created>
  <dcterms:modified xsi:type="dcterms:W3CDTF">2024-04-02T18:04:57Z</dcterms:modified>
</cp:coreProperties>
</file>