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sldIdLst>
    <p:sldId id="256" r:id="rId2"/>
    <p:sldId id="325" r:id="rId3"/>
    <p:sldId id="371" r:id="rId4"/>
    <p:sldId id="380" r:id="rId5"/>
    <p:sldId id="402" r:id="rId6"/>
    <p:sldId id="403" r:id="rId7"/>
    <p:sldId id="405" r:id="rId8"/>
    <p:sldId id="406" r:id="rId9"/>
    <p:sldId id="401" r:id="rId10"/>
    <p:sldId id="381" r:id="rId11"/>
    <p:sldId id="397" r:id="rId12"/>
    <p:sldId id="398" r:id="rId13"/>
    <p:sldId id="399" r:id="rId14"/>
    <p:sldId id="400" r:id="rId15"/>
    <p:sldId id="382" r:id="rId16"/>
    <p:sldId id="407" r:id="rId17"/>
    <p:sldId id="373" r:id="rId18"/>
    <p:sldId id="409" r:id="rId19"/>
    <p:sldId id="394" r:id="rId20"/>
    <p:sldId id="408" r:id="rId21"/>
    <p:sldId id="410" r:id="rId22"/>
    <p:sldId id="411" r:id="rId23"/>
    <p:sldId id="374" r:id="rId24"/>
    <p:sldId id="412" r:id="rId25"/>
    <p:sldId id="395" r:id="rId26"/>
    <p:sldId id="396" r:id="rId27"/>
    <p:sldId id="413" r:id="rId28"/>
    <p:sldId id="375" r:id="rId29"/>
    <p:sldId id="377" r:id="rId30"/>
    <p:sldId id="372" r:id="rId31"/>
    <p:sldId id="261" r:id="rId32"/>
    <p:sldId id="378" r:id="rId33"/>
    <p:sldId id="257" r:id="rId34"/>
    <p:sldId id="327" r:id="rId35"/>
    <p:sldId id="333" r:id="rId36"/>
    <p:sldId id="352" r:id="rId37"/>
    <p:sldId id="388" r:id="rId38"/>
    <p:sldId id="386" r:id="rId39"/>
    <p:sldId id="387" r:id="rId40"/>
    <p:sldId id="389" r:id="rId41"/>
    <p:sldId id="353" r:id="rId42"/>
    <p:sldId id="391" r:id="rId43"/>
    <p:sldId id="379" r:id="rId44"/>
    <p:sldId id="390" r:id="rId45"/>
    <p:sldId id="392" r:id="rId46"/>
    <p:sldId id="393" r:id="rId47"/>
    <p:sldId id="354" r:id="rId48"/>
    <p:sldId id="383" r:id="rId49"/>
    <p:sldId id="384" r:id="rId50"/>
    <p:sldId id="385" r:id="rId51"/>
    <p:sldId id="355" r:id="rId52"/>
    <p:sldId id="414" r:id="rId53"/>
    <p:sldId id="415" r:id="rId54"/>
    <p:sldId id="356" r:id="rId55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2714"/>
    <a:srgbClr val="1E3E20"/>
    <a:srgbClr val="6D151B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59" autoAdjust="0"/>
  </p:normalViewPr>
  <p:slideViewPr>
    <p:cSldViewPr>
      <p:cViewPr>
        <p:scale>
          <a:sx n="100" d="100"/>
          <a:sy n="100" d="100"/>
        </p:scale>
        <p:origin x="-184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3C6546C-FBD2-4BA5-8B6F-83BD3A67E320}" type="datetimeFigureOut">
              <a:rPr lang="es-EC" smtClean="0"/>
              <a:pPr/>
              <a:t>20/09/2023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52DAAE9-4D33-4EFB-BF5B-6561AC84780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cplusplus.com/reference/atomic/atomic/" TargetMode="External"/><Relationship Id="rId3" Type="http://schemas.openxmlformats.org/officeDocument/2006/relationships/hyperlink" Target="https://docs.python.org/es/3.8/library/threading.html" TargetMode="External"/><Relationship Id="rId7" Type="http://schemas.openxmlformats.org/officeDocument/2006/relationships/hyperlink" Target="https://jenkov.com/tutorials/java-util-concurrent/atomicinteger.html" TargetMode="External"/><Relationship Id="rId2" Type="http://schemas.openxmlformats.org/officeDocument/2006/relationships/hyperlink" Target="https://cplusplus.com/reference/mutex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oracle.com/javase/8/docs/api/java/util/concurrent/locks/ReentrantLock.html" TargetMode="External"/><Relationship Id="rId5" Type="http://schemas.openxmlformats.org/officeDocument/2006/relationships/hyperlink" Target="https://docs.oracle.com/javase/8/docs/api/java/util/concurrent/Semaphore.html" TargetMode="External"/><Relationship Id="rId4" Type="http://schemas.openxmlformats.org/officeDocument/2006/relationships/hyperlink" Target="https://docs.oracle.com/javase/tutorial/essential/concurrency/syncmeth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2357430"/>
            <a:ext cx="7851648" cy="1828800"/>
          </a:xfrm>
        </p:spPr>
        <p:txBody>
          <a:bodyPr/>
          <a:lstStyle/>
          <a:p>
            <a:pPr algn="ctr"/>
            <a:r>
              <a:rPr lang="es-EC" dirty="0" smtClean="0"/>
              <a:t>Problemas en concurrencia</a:t>
            </a:r>
            <a:endParaRPr lang="es-EC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Sincronización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3643338"/>
          </a:xfrm>
        </p:spPr>
        <p:txBody>
          <a:bodyPr>
            <a:normAutofit/>
          </a:bodyPr>
          <a:lstStyle/>
          <a:p>
            <a:r>
              <a:rPr lang="es-EC" dirty="0" smtClean="0"/>
              <a:t>Debido al </a:t>
            </a:r>
            <a:r>
              <a:rPr lang="es-EC" dirty="0" smtClean="0">
                <a:solidFill>
                  <a:srgbClr val="00B050"/>
                </a:solidFill>
              </a:rPr>
              <a:t>no determinismo</a:t>
            </a:r>
            <a:r>
              <a:rPr lang="es-EC" dirty="0" smtClean="0"/>
              <a:t> y al acceso de </a:t>
            </a:r>
            <a:r>
              <a:rPr lang="es-EC" dirty="0" smtClean="0">
                <a:solidFill>
                  <a:srgbClr val="00B0F0"/>
                </a:solidFill>
              </a:rPr>
              <a:t>recursos compartidos</a:t>
            </a:r>
            <a:r>
              <a:rPr lang="es-EC" dirty="0" smtClean="0"/>
              <a:t>, es necesario utilizar algún método de </a:t>
            </a:r>
            <a:r>
              <a:rPr lang="es-EC" dirty="0" smtClean="0">
                <a:solidFill>
                  <a:srgbClr val="FFC000"/>
                </a:solidFill>
              </a:rPr>
              <a:t>sincronización</a:t>
            </a:r>
            <a:r>
              <a:rPr lang="es-EC" dirty="0" smtClean="0"/>
              <a:t> para garantizar el correcto funcionamiento de la programación concurrente.</a:t>
            </a:r>
          </a:p>
          <a:p>
            <a:pPr>
              <a:buNone/>
            </a:pPr>
            <a:r>
              <a:rPr lang="es-EC" dirty="0" smtClean="0"/>
              <a:t> </a:t>
            </a:r>
          </a:p>
          <a:p>
            <a:endParaRPr lang="es-EC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Algunos conceptos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86346"/>
          </a:xfrm>
        </p:spPr>
        <p:txBody>
          <a:bodyPr>
            <a:normAutofit fontScale="85000" lnSpcReduction="20000"/>
          </a:bodyPr>
          <a:lstStyle/>
          <a:p>
            <a:r>
              <a:rPr lang="es-EC" dirty="0" smtClean="0">
                <a:solidFill>
                  <a:srgbClr val="FFC000"/>
                </a:solidFill>
              </a:rPr>
              <a:t>Operación atómica</a:t>
            </a:r>
            <a:r>
              <a:rPr lang="es-EC" dirty="0" smtClean="0"/>
              <a:t>: se ejecuta completa o no se ejecuta, pero no genera inconsistencias.</a:t>
            </a:r>
          </a:p>
          <a:p>
            <a:endParaRPr lang="es-EC" dirty="0" smtClean="0"/>
          </a:p>
          <a:p>
            <a:r>
              <a:rPr lang="es-EC" dirty="0" smtClean="0">
                <a:solidFill>
                  <a:srgbClr val="FFC000"/>
                </a:solidFill>
              </a:rPr>
              <a:t>Condición de carrera</a:t>
            </a:r>
            <a:r>
              <a:rPr lang="es-EC" dirty="0" smtClean="0"/>
              <a:t>: la salida depende del orden de ejecución, pudiendo generar inconsistencias.</a:t>
            </a:r>
          </a:p>
          <a:p>
            <a:endParaRPr lang="es-EC" dirty="0" smtClean="0"/>
          </a:p>
          <a:p>
            <a:r>
              <a:rPr lang="es-EC" dirty="0" smtClean="0">
                <a:solidFill>
                  <a:srgbClr val="FFC000"/>
                </a:solidFill>
              </a:rPr>
              <a:t>Región crítica (RC)</a:t>
            </a:r>
            <a:r>
              <a:rPr lang="es-EC" dirty="0" smtClean="0"/>
              <a:t>: Sección del código a proteger de accesos simultáneos.</a:t>
            </a:r>
          </a:p>
          <a:p>
            <a:endParaRPr lang="es-EC" dirty="0" smtClean="0"/>
          </a:p>
          <a:p>
            <a:r>
              <a:rPr lang="es-EC" dirty="0" smtClean="0">
                <a:solidFill>
                  <a:srgbClr val="FFC000"/>
                </a:solidFill>
              </a:rPr>
              <a:t>Mutua exclusión</a:t>
            </a:r>
            <a:r>
              <a:rPr lang="es-EC" dirty="0" smtClean="0"/>
              <a:t>: garantía de que solo un proceso se encuentre en la región crítica.</a:t>
            </a:r>
            <a:endParaRPr lang="es-EC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Operación atómica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071570"/>
          </a:xfrm>
        </p:spPr>
        <p:txBody>
          <a:bodyPr>
            <a:normAutofit/>
          </a:bodyPr>
          <a:lstStyle/>
          <a:p>
            <a:r>
              <a:rPr lang="es-EC" sz="2800" dirty="0" smtClean="0"/>
              <a:t>Supongamos dos hilos de ejecución que comparten la variable x</a:t>
            </a:r>
            <a:endParaRPr lang="es-EC" sz="24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14348" y="5715016"/>
            <a:ext cx="742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solidFill>
                  <a:srgbClr val="00B0F0"/>
                </a:solidFill>
              </a:rPr>
              <a:t>A simple vista parece no haber problemas ya que al ser una sola línea, la misma se ejecuta o no.  </a:t>
            </a:r>
            <a:endParaRPr lang="es-EC" dirty="0">
              <a:solidFill>
                <a:srgbClr val="00B0F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3071810"/>
          <a:ext cx="607223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5451"/>
                <a:gridCol w="2736779"/>
              </a:tblGrid>
              <a:tr h="370840">
                <a:tc>
                  <a:txBody>
                    <a:bodyPr/>
                    <a:lstStyle/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Hilo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x = x + 1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Hilo 2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x = x + 1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Operación atómica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071570"/>
          </a:xfrm>
        </p:spPr>
        <p:txBody>
          <a:bodyPr>
            <a:normAutofit fontScale="92500"/>
          </a:bodyPr>
          <a:lstStyle/>
          <a:p>
            <a:r>
              <a:rPr lang="es-EC" sz="2800" dirty="0" smtClean="0"/>
              <a:t>Pero, en instrucciones de máquina, una suma como esa involucraría mas de un paso: </a:t>
            </a:r>
            <a:endParaRPr lang="es-EC" sz="24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14348" y="5715016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solidFill>
                  <a:srgbClr val="00B0F0"/>
                </a:solidFill>
              </a:rPr>
              <a:t>Entre cualquiera de las instrucciones de la derecha se podría dar una interrupción y potencialmente un cambio de contexto.  </a:t>
            </a:r>
            <a:endParaRPr lang="es-EC" dirty="0">
              <a:solidFill>
                <a:srgbClr val="00B0F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3071810"/>
          <a:ext cx="8072494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76"/>
                <a:gridCol w="4357718"/>
              </a:tblGrid>
              <a:tr h="370840">
                <a:tc>
                  <a:txBody>
                    <a:bodyPr/>
                    <a:lstStyle/>
                    <a:p>
                      <a:pPr marL="447675" lvl="1" indent="0" algn="l">
                        <a:buNone/>
                      </a:pPr>
                      <a:endParaRPr lang="es-EC" sz="2400" dirty="0" smtClean="0"/>
                    </a:p>
                    <a:p>
                      <a:pPr marL="447675" lvl="1" indent="0" algn="l">
                        <a:buNone/>
                      </a:pPr>
                      <a:endParaRPr lang="es-EC" sz="2400" dirty="0" smtClean="0"/>
                    </a:p>
                    <a:p>
                      <a:pPr marL="447675" lvl="1" indent="0" algn="l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x = x + 1</a:t>
                      </a:r>
                    </a:p>
                    <a:p>
                      <a:pPr marL="447675" lvl="1" indent="0" algn="l">
                        <a:buNone/>
                      </a:pPr>
                      <a:r>
                        <a:rPr lang="es-EC" sz="2400" dirty="0" smtClean="0"/>
                        <a:t>	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1" indent="-457200">
                        <a:buAutoNum type="arabicPeriod"/>
                      </a:pPr>
                      <a:endParaRPr lang="es-EC" sz="2400" dirty="0" smtClean="0"/>
                    </a:p>
                    <a:p>
                      <a:pPr marL="457200" lvl="1" indent="-457200">
                        <a:buAutoNum type="arabicPeriod"/>
                      </a:pPr>
                      <a:r>
                        <a:rPr lang="es-EC" sz="2400" dirty="0" smtClean="0"/>
                        <a:t>x -&gt; </a:t>
                      </a:r>
                      <a:r>
                        <a:rPr lang="es-EC" sz="2400" dirty="0" err="1" smtClean="0"/>
                        <a:t>Register</a:t>
                      </a:r>
                      <a:r>
                        <a:rPr lang="es-EC" sz="2400" dirty="0" smtClean="0"/>
                        <a:t> N</a:t>
                      </a:r>
                    </a:p>
                    <a:p>
                      <a:pPr marL="457200" lvl="1" indent="-457200">
                        <a:buAutoNum type="arabicPeriod"/>
                      </a:pPr>
                      <a:r>
                        <a:rPr lang="es-EC" sz="2400" dirty="0" smtClean="0"/>
                        <a:t>1 -&gt; </a:t>
                      </a:r>
                      <a:r>
                        <a:rPr lang="es-EC" sz="2400" dirty="0" err="1" smtClean="0"/>
                        <a:t>Register</a:t>
                      </a:r>
                      <a:r>
                        <a:rPr lang="es-EC" sz="2400" dirty="0" smtClean="0"/>
                        <a:t> M</a:t>
                      </a:r>
                    </a:p>
                    <a:p>
                      <a:pPr marL="457200" lvl="1" indent="-457200">
                        <a:buAutoNum type="arabicPeriod"/>
                      </a:pPr>
                      <a:r>
                        <a:rPr lang="es-EC" sz="2400" dirty="0" err="1" smtClean="0"/>
                        <a:t>Add</a:t>
                      </a:r>
                      <a:endParaRPr lang="es-EC" sz="2400" dirty="0" smtClean="0"/>
                    </a:p>
                    <a:p>
                      <a:pPr marL="457200" lvl="1" indent="-457200">
                        <a:buAutoNum type="arabicPeriod"/>
                      </a:pPr>
                      <a:r>
                        <a:rPr lang="es-EC" sz="2400" baseline="0" dirty="0" smtClean="0"/>
                        <a:t>x &lt;- </a:t>
                      </a:r>
                      <a:r>
                        <a:rPr lang="es-EC" sz="2400" baseline="0" dirty="0" err="1" smtClean="0"/>
                        <a:t>Register</a:t>
                      </a:r>
                      <a:r>
                        <a:rPr lang="es-EC" sz="2400" baseline="0" dirty="0" smtClean="0"/>
                        <a:t> N</a:t>
                      </a:r>
                      <a:r>
                        <a:rPr lang="es-EC" sz="2400" dirty="0" smtClean="0"/>
                        <a:t>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Operación atómica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071570"/>
          </a:xfrm>
        </p:spPr>
        <p:txBody>
          <a:bodyPr>
            <a:normAutofit fontScale="85000" lnSpcReduction="20000"/>
          </a:bodyPr>
          <a:lstStyle/>
          <a:p>
            <a:r>
              <a:rPr lang="es-EC" sz="2800" dirty="0" smtClean="0"/>
              <a:t>Por ejemplo, si observamos el código intermedio (</a:t>
            </a:r>
            <a:r>
              <a:rPr lang="es-EC" sz="2800" dirty="0" err="1" smtClean="0"/>
              <a:t>Bytecode</a:t>
            </a:r>
            <a:r>
              <a:rPr lang="es-EC" sz="2800" dirty="0" smtClean="0"/>
              <a:t>) que genera </a:t>
            </a:r>
            <a:r>
              <a:rPr lang="es-EC" sz="2800" dirty="0" err="1" smtClean="0">
                <a:solidFill>
                  <a:srgbClr val="00B050"/>
                </a:solidFill>
              </a:rPr>
              <a:t>Python</a:t>
            </a:r>
            <a:r>
              <a:rPr lang="es-EC" sz="2800" dirty="0" smtClean="0"/>
              <a:t> para su posterior interpretación: </a:t>
            </a:r>
            <a:endParaRPr lang="es-EC" sz="24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9805" y="3143248"/>
            <a:ext cx="79106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Operación atómica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1071570"/>
          </a:xfrm>
        </p:spPr>
        <p:txBody>
          <a:bodyPr>
            <a:normAutofit/>
          </a:bodyPr>
          <a:lstStyle/>
          <a:p>
            <a:r>
              <a:rPr lang="es-EC" sz="2400" dirty="0" smtClean="0"/>
              <a:t>Volviendo al ejemplo anteriormente visto:</a:t>
            </a:r>
            <a:endParaRPr lang="es-EC" sz="20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14348" y="5917188"/>
            <a:ext cx="742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solidFill>
                  <a:srgbClr val="00B0F0"/>
                </a:solidFill>
              </a:rPr>
              <a:t>Supongamos el valor inicial de x a cero (0).  </a:t>
            </a:r>
            <a:endParaRPr lang="es-EC" dirty="0">
              <a:solidFill>
                <a:srgbClr val="00B0F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3071810"/>
          <a:ext cx="3929090" cy="173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5950"/>
                <a:gridCol w="2143140"/>
              </a:tblGrid>
              <a:tr h="370840">
                <a:tc>
                  <a:txBody>
                    <a:bodyPr/>
                    <a:lstStyle/>
                    <a:p>
                      <a:pPr marL="447675" lvl="1" indent="0">
                        <a:buNone/>
                      </a:pPr>
                      <a:r>
                        <a:rPr lang="es-EC" sz="1800" dirty="0" smtClean="0"/>
                        <a:t>Hilo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1800" dirty="0" smtClean="0"/>
                        <a:t>{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1800" dirty="0" smtClean="0"/>
                        <a:t>  …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1800" dirty="0" smtClean="0">
                          <a:solidFill>
                            <a:schemeClr val="tx1"/>
                          </a:solidFill>
                        </a:rPr>
                        <a:t>  x=x+1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1800" dirty="0" smtClean="0"/>
                        <a:t>  …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1800" dirty="0" smtClean="0"/>
                        <a:t>}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None/>
                      </a:pPr>
                      <a:r>
                        <a:rPr lang="es-EC" sz="1800" dirty="0" smtClean="0"/>
                        <a:t>Hilo 2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1800" dirty="0" smtClean="0"/>
                        <a:t>{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1800" dirty="0" smtClean="0"/>
                        <a:t>  …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1800" dirty="0" smtClean="0">
                          <a:solidFill>
                            <a:schemeClr val="tx1"/>
                          </a:solidFill>
                        </a:rPr>
                        <a:t>  x=x+1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1800" dirty="0" smtClean="0"/>
                        <a:t>  …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1800" dirty="0" smtClean="0"/>
                        <a:t>}</a:t>
                      </a:r>
                      <a:endParaRPr lang="es-EC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643438" y="2357430"/>
          <a:ext cx="378621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512"/>
                <a:gridCol w="2071702"/>
              </a:tblGrid>
              <a:tr h="370840">
                <a:tc>
                  <a:txBody>
                    <a:bodyPr/>
                    <a:lstStyle/>
                    <a:p>
                      <a:pPr marL="447675" lvl="1" indent="0">
                        <a:buNone/>
                      </a:pPr>
                      <a:r>
                        <a:rPr lang="es-EC" sz="1800" dirty="0" smtClean="0"/>
                        <a:t>Hilo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None/>
                      </a:pPr>
                      <a:r>
                        <a:rPr lang="es-EC" sz="1800" dirty="0" smtClean="0"/>
                        <a:t>   Hilo 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Rectángulo"/>
          <p:cNvSpPr/>
          <p:nvPr/>
        </p:nvSpPr>
        <p:spPr>
          <a:xfrm>
            <a:off x="4929190" y="2786058"/>
            <a:ext cx="1357200" cy="357190"/>
          </a:xfrm>
          <a:prstGeom prst="rect">
            <a:avLst/>
          </a:prstGeom>
          <a:solidFill>
            <a:srgbClr val="132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X-&gt;R1</a:t>
            </a:r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6572264" y="3214686"/>
            <a:ext cx="1357322" cy="357190"/>
          </a:xfrm>
          <a:prstGeom prst="rect">
            <a:avLst/>
          </a:prstGeom>
          <a:solidFill>
            <a:srgbClr val="6D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X-&gt;R1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>
            <a:off x="6572264" y="3571876"/>
            <a:ext cx="1357322" cy="357190"/>
          </a:xfrm>
          <a:prstGeom prst="rect">
            <a:avLst/>
          </a:prstGeom>
          <a:solidFill>
            <a:srgbClr val="6D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1-&gt;R2</a:t>
            </a:r>
            <a:endParaRPr lang="es-EC" dirty="0"/>
          </a:p>
        </p:txBody>
      </p:sp>
      <p:sp>
        <p:nvSpPr>
          <p:cNvPr id="13" name="12 Rectángulo"/>
          <p:cNvSpPr/>
          <p:nvPr/>
        </p:nvSpPr>
        <p:spPr>
          <a:xfrm>
            <a:off x="6572264" y="3929066"/>
            <a:ext cx="1357322" cy="357190"/>
          </a:xfrm>
          <a:prstGeom prst="rect">
            <a:avLst/>
          </a:prstGeom>
          <a:solidFill>
            <a:srgbClr val="6D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ADD R1,R2</a:t>
            </a:r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>
            <a:off x="6572264" y="4286256"/>
            <a:ext cx="1357322" cy="357190"/>
          </a:xfrm>
          <a:prstGeom prst="rect">
            <a:avLst/>
          </a:prstGeom>
          <a:solidFill>
            <a:srgbClr val="6D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X&lt;-R1</a:t>
            </a:r>
            <a:endParaRPr lang="es-EC" dirty="0"/>
          </a:p>
        </p:txBody>
      </p:sp>
      <p:sp>
        <p:nvSpPr>
          <p:cNvPr id="15" name="14 Rectángulo"/>
          <p:cNvSpPr/>
          <p:nvPr/>
        </p:nvSpPr>
        <p:spPr>
          <a:xfrm>
            <a:off x="4929190" y="4643446"/>
            <a:ext cx="1357322" cy="357190"/>
          </a:xfrm>
          <a:prstGeom prst="rect">
            <a:avLst/>
          </a:prstGeom>
          <a:solidFill>
            <a:srgbClr val="132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1-&gt;R2</a:t>
            </a:r>
            <a:endParaRPr lang="es-EC" dirty="0"/>
          </a:p>
        </p:txBody>
      </p:sp>
      <p:sp>
        <p:nvSpPr>
          <p:cNvPr id="16" name="15 Rectángulo"/>
          <p:cNvSpPr/>
          <p:nvPr/>
        </p:nvSpPr>
        <p:spPr>
          <a:xfrm>
            <a:off x="4929190" y="5000636"/>
            <a:ext cx="1357322" cy="357190"/>
          </a:xfrm>
          <a:prstGeom prst="rect">
            <a:avLst/>
          </a:prstGeom>
          <a:solidFill>
            <a:srgbClr val="132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ADD R1,R2</a:t>
            </a:r>
            <a:endParaRPr lang="es-EC" dirty="0"/>
          </a:p>
        </p:txBody>
      </p:sp>
      <p:sp>
        <p:nvSpPr>
          <p:cNvPr id="17" name="16 Rectángulo"/>
          <p:cNvSpPr/>
          <p:nvPr/>
        </p:nvSpPr>
        <p:spPr>
          <a:xfrm>
            <a:off x="4929190" y="5357826"/>
            <a:ext cx="1357322" cy="357190"/>
          </a:xfrm>
          <a:prstGeom prst="rect">
            <a:avLst/>
          </a:prstGeom>
          <a:solidFill>
            <a:srgbClr val="132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X&lt;-R1</a:t>
            </a:r>
            <a:endParaRPr lang="es-EC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Operación atómica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0660"/>
          </a:xfrm>
        </p:spPr>
        <p:txBody>
          <a:bodyPr>
            <a:normAutofit/>
          </a:bodyPr>
          <a:lstStyle/>
          <a:p>
            <a:r>
              <a:rPr lang="es-EC" sz="2400" dirty="0" smtClean="0"/>
              <a:t>Entonces en este ejemplo vemos que x = x + 1 </a:t>
            </a:r>
            <a:r>
              <a:rPr lang="es-EC" sz="2400" dirty="0" smtClean="0">
                <a:solidFill>
                  <a:srgbClr val="FFC000"/>
                </a:solidFill>
              </a:rPr>
              <a:t>NO es una operación atómica. </a:t>
            </a:r>
          </a:p>
          <a:p>
            <a:endParaRPr lang="es-EC" sz="2400" dirty="0" smtClean="0">
              <a:solidFill>
                <a:srgbClr val="FFC000"/>
              </a:solidFill>
            </a:endParaRPr>
          </a:p>
          <a:p>
            <a:r>
              <a:rPr lang="es-EC" sz="2400" dirty="0" smtClean="0"/>
              <a:t>Algunos lenguajes como </a:t>
            </a:r>
            <a:r>
              <a:rPr lang="es-EC" sz="2400" dirty="0" smtClean="0">
                <a:solidFill>
                  <a:srgbClr val="00B050"/>
                </a:solidFill>
              </a:rPr>
              <a:t>Java</a:t>
            </a:r>
            <a:r>
              <a:rPr lang="es-EC" sz="2400" dirty="0" smtClean="0"/>
              <a:t> o </a:t>
            </a:r>
            <a:r>
              <a:rPr lang="es-EC" sz="2400" dirty="0" smtClean="0">
                <a:solidFill>
                  <a:srgbClr val="00B050"/>
                </a:solidFill>
              </a:rPr>
              <a:t>C++</a:t>
            </a:r>
            <a:r>
              <a:rPr lang="es-EC" sz="2400" dirty="0" smtClean="0"/>
              <a:t> proveen mecanismos para utilizar una variable de manera atómica.</a:t>
            </a:r>
          </a:p>
          <a:p>
            <a:endParaRPr lang="es-EC" sz="2400" dirty="0" smtClean="0"/>
          </a:p>
          <a:p>
            <a:r>
              <a:rPr lang="es-EC" sz="2400" dirty="0" smtClean="0"/>
              <a:t>En el caso de </a:t>
            </a:r>
            <a:r>
              <a:rPr lang="es-EC" sz="2400" dirty="0" err="1" smtClean="0">
                <a:solidFill>
                  <a:srgbClr val="00B050"/>
                </a:solidFill>
              </a:rPr>
              <a:t>Python</a:t>
            </a:r>
            <a:r>
              <a:rPr lang="es-EC" sz="2400" dirty="0" smtClean="0"/>
              <a:t>, si bien el intérprete garantiza bastante atomicidad sobre sus tipos de datos, algunas operaciones como el ejemplo expuesto anteriormente no son atómicas.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Condición de carrera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Ejemplo A</a:t>
            </a:r>
          </a:p>
          <a:p>
            <a:pPr lvl="1">
              <a:buNone/>
            </a:pPr>
            <a:endParaRPr lang="es-EC" sz="24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928662" y="2643182"/>
          <a:ext cx="5072098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3804"/>
                <a:gridCol w="2298294"/>
              </a:tblGrid>
              <a:tr h="370840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Hilo 1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x = 1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Hilo 2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x = 2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714348" y="5715016"/>
            <a:ext cx="742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solidFill>
                  <a:srgbClr val="00B0F0"/>
                </a:solidFill>
              </a:rPr>
              <a:t>El valor final de x dependerá del orden de ejecución de los hilos.  </a:t>
            </a:r>
            <a:endParaRPr lang="es-EC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Condición de carrera</a:t>
            </a:r>
            <a:endParaRPr lang="es-EC" dirty="0"/>
          </a:p>
        </p:txBody>
      </p:sp>
      <p:sp>
        <p:nvSpPr>
          <p:cNvPr id="8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Ejemplo B</a:t>
            </a:r>
          </a:p>
          <a:p>
            <a:pPr lvl="1">
              <a:buNone/>
            </a:pPr>
            <a:endParaRPr lang="es-EC" sz="24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928662" y="2571744"/>
          <a:ext cx="4405224" cy="31569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140"/>
                <a:gridCol w="2262084"/>
              </a:tblGrid>
              <a:tr h="440639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a=1, b=2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endParaRPr lang="es-EC" dirty="0"/>
                    </a:p>
                  </a:txBody>
                  <a:tcPr/>
                </a:tc>
              </a:tr>
              <a:tr h="2716267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Hilo 1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a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es-EC" sz="2400" dirty="0" err="1" smtClean="0">
                          <a:solidFill>
                            <a:schemeClr val="tx1"/>
                          </a:solidFill>
                        </a:rPr>
                        <a:t>a+b</a:t>
                      </a:r>
                      <a:endParaRPr lang="es-EC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1">
                        <a:buNone/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4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Hilo 2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b=</a:t>
                      </a:r>
                      <a:r>
                        <a:rPr lang="es-EC" sz="2400" dirty="0" err="1" smtClean="0">
                          <a:solidFill>
                            <a:schemeClr val="tx1"/>
                          </a:solidFill>
                        </a:rPr>
                        <a:t>a+b</a:t>
                      </a:r>
                      <a:endParaRPr lang="es-EC" sz="2400" dirty="0" smtClean="0">
                        <a:solidFill>
                          <a:srgbClr val="00B0F0"/>
                        </a:solidFill>
                      </a:endParaRP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928662" y="571501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solidFill>
                  <a:srgbClr val="00B0F0"/>
                </a:solidFill>
              </a:rPr>
              <a:t>El valor final de a y b puede ser respectivamente 3 y 5 si el Hilo 1 ejecutó primero, ó 4 y 3 en caso contrario. Incluso puede diferir al no ser atómica la operación.  </a:t>
            </a:r>
            <a:endParaRPr lang="es-EC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Condiciones de </a:t>
            </a:r>
            <a:r>
              <a:rPr lang="es-EC" dirty="0" err="1" smtClean="0"/>
              <a:t>Bernstein</a:t>
            </a:r>
            <a:endParaRPr lang="es-EC" dirty="0"/>
          </a:p>
        </p:txBody>
      </p:sp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43470"/>
          </a:xfrm>
        </p:spPr>
        <p:txBody>
          <a:bodyPr>
            <a:normAutofit/>
          </a:bodyPr>
          <a:lstStyle/>
          <a:p>
            <a:r>
              <a:rPr lang="es-EC" sz="2800" dirty="0" smtClean="0"/>
              <a:t>Condiciones que se deben cumplir para poder ejecutar procesos de manera concurrente o paralela.</a:t>
            </a:r>
          </a:p>
          <a:p>
            <a:endParaRPr lang="es-EC" dirty="0" smtClean="0"/>
          </a:p>
          <a:p>
            <a:r>
              <a:rPr lang="es-EC" sz="2400" dirty="0" smtClean="0"/>
              <a:t>Dados los siguientes conjuntos:</a:t>
            </a:r>
          </a:p>
          <a:p>
            <a:endParaRPr lang="es-EC" sz="2400" dirty="0" smtClean="0"/>
          </a:p>
          <a:p>
            <a:r>
              <a:rPr lang="es-EC" sz="2400" dirty="0" smtClean="0">
                <a:solidFill>
                  <a:srgbClr val="FFC000"/>
                </a:solidFill>
              </a:rPr>
              <a:t>Conjunto de lectura R(Si)</a:t>
            </a:r>
            <a:r>
              <a:rPr lang="es-EC" sz="2400" dirty="0" smtClean="0"/>
              <a:t>: Contiene las variables referenciadas por la sentencia i.</a:t>
            </a:r>
          </a:p>
          <a:p>
            <a:endParaRPr lang="es-EC" sz="2400" dirty="0" smtClean="0"/>
          </a:p>
          <a:p>
            <a:r>
              <a:rPr lang="es-EC" sz="2400" dirty="0" smtClean="0">
                <a:solidFill>
                  <a:srgbClr val="FFC000"/>
                </a:solidFill>
              </a:rPr>
              <a:t>Conjunto de escritura W(Si)</a:t>
            </a:r>
            <a:r>
              <a:rPr lang="es-EC" sz="2400" dirty="0" smtClean="0"/>
              <a:t>: Contiene las variables modificadas por la sentencia i.</a:t>
            </a:r>
          </a:p>
          <a:p>
            <a:endParaRPr lang="es-EC" sz="2600" dirty="0" smtClean="0"/>
          </a:p>
          <a:p>
            <a:pPr>
              <a:buNone/>
            </a:pPr>
            <a:endParaRPr lang="es-EC" sz="2600" dirty="0" smtClean="0"/>
          </a:p>
          <a:p>
            <a:endParaRPr lang="es-EC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Condiciones de </a:t>
            </a:r>
            <a:r>
              <a:rPr lang="es-EC" dirty="0" err="1" smtClean="0"/>
              <a:t>Bernstein</a:t>
            </a:r>
            <a:endParaRPr lang="es-EC" dirty="0"/>
          </a:p>
        </p:txBody>
      </p:sp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329642" cy="4643470"/>
          </a:xfrm>
        </p:spPr>
        <p:txBody>
          <a:bodyPr>
            <a:normAutofit lnSpcReduction="10000"/>
          </a:bodyPr>
          <a:lstStyle/>
          <a:p>
            <a:r>
              <a:rPr lang="es-EC" sz="2800" dirty="0" smtClean="0"/>
              <a:t>Si se cumplen las siguientes condiciones para dos sentencias S</a:t>
            </a:r>
            <a:r>
              <a:rPr lang="es-EC" sz="2000" dirty="0" smtClean="0"/>
              <a:t>i</a:t>
            </a:r>
            <a:r>
              <a:rPr lang="es-EC" sz="2800" dirty="0" smtClean="0"/>
              <a:t> y </a:t>
            </a:r>
            <a:r>
              <a:rPr lang="es-EC" sz="2800" dirty="0" err="1" smtClean="0"/>
              <a:t>S</a:t>
            </a:r>
            <a:r>
              <a:rPr lang="es-EC" sz="2000" dirty="0" err="1" smtClean="0"/>
              <a:t>j</a:t>
            </a:r>
            <a:r>
              <a:rPr lang="es-EC" sz="2800" dirty="0" smtClean="0"/>
              <a:t>:</a:t>
            </a:r>
          </a:p>
          <a:p>
            <a:endParaRPr lang="es-EC" sz="2800" dirty="0" smtClean="0"/>
          </a:p>
          <a:p>
            <a:r>
              <a:rPr lang="es-EC" sz="2800" dirty="0" smtClean="0"/>
              <a:t>R(S</a:t>
            </a:r>
            <a:r>
              <a:rPr lang="es-EC" sz="2000" dirty="0" smtClean="0"/>
              <a:t>i</a:t>
            </a:r>
            <a:r>
              <a:rPr lang="es-EC" sz="2800" dirty="0" smtClean="0"/>
              <a:t>) ∩ W(</a:t>
            </a:r>
            <a:r>
              <a:rPr lang="es-EC" sz="2800" dirty="0" err="1" smtClean="0"/>
              <a:t>S</a:t>
            </a:r>
            <a:r>
              <a:rPr lang="es-EC" sz="2000" dirty="0" err="1" smtClean="0"/>
              <a:t>j</a:t>
            </a:r>
            <a:r>
              <a:rPr lang="es-EC" sz="2800" dirty="0" smtClean="0"/>
              <a:t>) = Ø</a:t>
            </a:r>
          </a:p>
          <a:p>
            <a:r>
              <a:rPr lang="es-EC" sz="2800" dirty="0" smtClean="0"/>
              <a:t>W(S</a:t>
            </a:r>
            <a:r>
              <a:rPr lang="es-EC" sz="2000" dirty="0" smtClean="0"/>
              <a:t>i</a:t>
            </a:r>
            <a:r>
              <a:rPr lang="es-EC" sz="2800" dirty="0" smtClean="0"/>
              <a:t>) ∩ W(</a:t>
            </a:r>
            <a:r>
              <a:rPr lang="es-EC" sz="2800" dirty="0" err="1" smtClean="0"/>
              <a:t>S</a:t>
            </a:r>
            <a:r>
              <a:rPr lang="es-EC" sz="2000" dirty="0" err="1" smtClean="0"/>
              <a:t>j</a:t>
            </a:r>
            <a:r>
              <a:rPr lang="es-EC" sz="2800" dirty="0" smtClean="0"/>
              <a:t>) = Ø</a:t>
            </a:r>
          </a:p>
          <a:p>
            <a:r>
              <a:rPr lang="es-EC" sz="2800" dirty="0" smtClean="0"/>
              <a:t>W(S</a:t>
            </a:r>
            <a:r>
              <a:rPr lang="es-EC" sz="2000" dirty="0" smtClean="0"/>
              <a:t>i</a:t>
            </a:r>
            <a:r>
              <a:rPr lang="es-EC" sz="2800" dirty="0" smtClean="0"/>
              <a:t>) ∩ R(</a:t>
            </a:r>
            <a:r>
              <a:rPr lang="es-EC" sz="2800" dirty="0" err="1" smtClean="0"/>
              <a:t>S</a:t>
            </a:r>
            <a:r>
              <a:rPr lang="es-EC" sz="2000" dirty="0" err="1" smtClean="0"/>
              <a:t>j</a:t>
            </a:r>
            <a:r>
              <a:rPr lang="es-EC" sz="2800" dirty="0" smtClean="0"/>
              <a:t>) = Ø</a:t>
            </a:r>
          </a:p>
          <a:p>
            <a:endParaRPr lang="es-EC" sz="2800" dirty="0" smtClean="0"/>
          </a:p>
          <a:p>
            <a:r>
              <a:rPr lang="es-EC" sz="2800" dirty="0" smtClean="0"/>
              <a:t>Ambas sentencias pueden ejecutarse de forma concurrente produciendo el mismo resultado que si se ejecutarán secuencialmente.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Condiciones de </a:t>
            </a:r>
            <a:r>
              <a:rPr lang="es-EC" dirty="0" err="1" smtClean="0"/>
              <a:t>Bernstein</a:t>
            </a:r>
            <a:endParaRPr lang="es-EC" dirty="0"/>
          </a:p>
        </p:txBody>
      </p:sp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115328" cy="4643470"/>
          </a:xfrm>
        </p:spPr>
        <p:txBody>
          <a:bodyPr>
            <a:normAutofit/>
          </a:bodyPr>
          <a:lstStyle/>
          <a:p>
            <a:r>
              <a:rPr lang="es-EC" sz="2800" dirty="0" smtClean="0"/>
              <a:t>Por ejemplo:</a:t>
            </a:r>
          </a:p>
          <a:p>
            <a:endParaRPr lang="es-EC" sz="2800" dirty="0" smtClean="0"/>
          </a:p>
          <a:p>
            <a:pPr>
              <a:buNone/>
            </a:pPr>
            <a:r>
              <a:rPr lang="es-EC" sz="2800" dirty="0" smtClean="0"/>
              <a:t>	</a:t>
            </a:r>
          </a:p>
          <a:p>
            <a:pPr>
              <a:buNone/>
            </a:pPr>
            <a:r>
              <a:rPr lang="es-EC" sz="2800" dirty="0" smtClean="0"/>
              <a:t>	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348" y="2500307"/>
          <a:ext cx="7500990" cy="17305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6082"/>
                <a:gridCol w="2357454"/>
                <a:gridCol w="2357454"/>
              </a:tblGrid>
              <a:tr h="441127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Programa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R(Si)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W(Si)</a:t>
                      </a:r>
                      <a:endParaRPr lang="es-EC" sz="2400" dirty="0"/>
                    </a:p>
                  </a:txBody>
                  <a:tcPr/>
                </a:tc>
              </a:tr>
              <a:tr h="1273384">
                <a:tc>
                  <a:txBody>
                    <a:bodyPr/>
                    <a:lstStyle/>
                    <a:p>
                      <a:pPr marL="514350" indent="-514350">
                        <a:buAutoNum type="arabicPeriod"/>
                      </a:pPr>
                      <a:r>
                        <a:rPr lang="es-EC" sz="2400" dirty="0" smtClean="0"/>
                        <a:t>a = b + c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es-EC" sz="2400" dirty="0" smtClean="0"/>
                        <a:t>b = d + e</a:t>
                      </a:r>
                    </a:p>
                    <a:p>
                      <a:pPr>
                        <a:buNone/>
                      </a:pPr>
                      <a:r>
                        <a:rPr lang="es-EC" sz="2400" dirty="0" smtClean="0"/>
                        <a:t>3. x =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{</a:t>
                      </a:r>
                      <a:r>
                        <a:rPr lang="es-EC" sz="2400" dirty="0" err="1" smtClean="0"/>
                        <a:t>b,c</a:t>
                      </a:r>
                      <a:r>
                        <a:rPr lang="es-EC" sz="2400" dirty="0" smtClean="0"/>
                        <a:t>}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</a:t>
                      </a:r>
                      <a:r>
                        <a:rPr lang="es-EC" sz="2400" dirty="0" err="1" smtClean="0"/>
                        <a:t>d,e</a:t>
                      </a:r>
                      <a:r>
                        <a:rPr lang="es-EC" sz="2400" dirty="0" smtClean="0"/>
                        <a:t>}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{}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/>
                        <a:t>{a}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{b}</a:t>
                      </a:r>
                    </a:p>
                    <a:p>
                      <a:pPr lvl="1">
                        <a:buNone/>
                      </a:pPr>
                      <a:r>
                        <a:rPr lang="es-EC" sz="2400" dirty="0" smtClean="0"/>
                        <a:t>{x}</a:t>
                      </a:r>
                      <a:endParaRPr lang="es-EC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714348" y="4357694"/>
          <a:ext cx="7094888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9980"/>
                <a:gridCol w="2357454"/>
                <a:gridCol w="2357454"/>
              </a:tblGrid>
              <a:tr h="441127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C" sz="2400" dirty="0" smtClean="0"/>
                        <a:t>y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C" sz="2400" dirty="0" smtClean="0"/>
                        <a:t>y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C" sz="2400" dirty="0" smtClean="0"/>
                        <a:t>y</a:t>
                      </a:r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73384">
                <a:tc>
                  <a:txBody>
                    <a:bodyPr/>
                    <a:lstStyle/>
                    <a:p>
                      <a:pPr marL="514350" indent="-514350">
                        <a:buNone/>
                      </a:pPr>
                      <a:r>
                        <a:rPr lang="es-EC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{</a:t>
                      </a:r>
                      <a:r>
                        <a:rPr lang="es-EC" sz="2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b,c</a:t>
                      </a:r>
                      <a:r>
                        <a:rPr lang="es-EC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} ∩ {b}</a:t>
                      </a:r>
                    </a:p>
                    <a:p>
                      <a:pPr marL="51435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{a} ∩ {b}</a:t>
                      </a:r>
                    </a:p>
                    <a:p>
                      <a:pPr marL="514350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{a} ∩ {</a:t>
                      </a:r>
                      <a:r>
                        <a:rPr lang="es-EC" sz="24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d,e</a:t>
                      </a: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}</a:t>
                      </a:r>
                    </a:p>
                    <a:p>
                      <a:pPr marL="514350" indent="-514350">
                        <a:buNone/>
                      </a:pPr>
                      <a:endParaRPr lang="es-EC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914400">
                        <a:buFont typeface="+mj-lt"/>
                        <a:buNone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</a:t>
                      </a:r>
                      <a:r>
                        <a:rPr lang="es-EC" sz="24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b,c</a:t>
                      </a: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} ∩ {x} </a:t>
                      </a:r>
                    </a:p>
                    <a:p>
                      <a:pPr marL="914400" lvl="1" indent="-914400">
                        <a:buFont typeface="+mj-lt"/>
                        <a:buNone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{a} ∩ {x}</a:t>
                      </a:r>
                    </a:p>
                    <a:p>
                      <a:pPr marL="914400" lvl="1" indent="-914400">
                        <a:buFont typeface="+mj-lt"/>
                        <a:buNone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{a} ∩ {}</a:t>
                      </a:r>
                      <a:endParaRPr lang="es-EC" sz="24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914400">
                        <a:buFont typeface="+mj-lt"/>
                        <a:buNone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</a:t>
                      </a:r>
                      <a:r>
                        <a:rPr lang="es-EC" sz="24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d,e</a:t>
                      </a: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} ∩ {x} </a:t>
                      </a:r>
                    </a:p>
                    <a:p>
                      <a:pPr marL="914400" lvl="1" indent="-914400">
                        <a:buFont typeface="+mj-lt"/>
                        <a:buNone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{b} ∩ {x}</a:t>
                      </a:r>
                    </a:p>
                    <a:p>
                      <a:pPr marL="914400" lvl="1" indent="-914400">
                        <a:buFont typeface="+mj-lt"/>
                        <a:buNone/>
                      </a:pPr>
                      <a:r>
                        <a:rPr lang="es-EC" sz="24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{b} ∩ {}</a:t>
                      </a:r>
                    </a:p>
                    <a:p>
                      <a:pPr lvl="1">
                        <a:buNone/>
                      </a:pPr>
                      <a:endParaRPr lang="es-EC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Condiciones de </a:t>
            </a:r>
            <a:r>
              <a:rPr lang="es-EC" dirty="0" err="1" smtClean="0"/>
              <a:t>Bernstein</a:t>
            </a:r>
            <a:endParaRPr lang="es-EC" dirty="0"/>
          </a:p>
        </p:txBody>
      </p:sp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115328" cy="4643470"/>
          </a:xfrm>
        </p:spPr>
        <p:txBody>
          <a:bodyPr>
            <a:normAutofit/>
          </a:bodyPr>
          <a:lstStyle/>
          <a:p>
            <a:r>
              <a:rPr lang="es-EC" sz="2400" dirty="0" smtClean="0"/>
              <a:t>Grafo de precedencia: representa gráficamente el orden de ejecución de las sentencias.</a:t>
            </a:r>
          </a:p>
          <a:p>
            <a:r>
              <a:rPr lang="es-EC" sz="2400" dirty="0" smtClean="0"/>
              <a:t>Para el ejemplo anterior:</a:t>
            </a:r>
          </a:p>
          <a:p>
            <a:endParaRPr lang="es-EC" sz="2800" dirty="0" smtClean="0"/>
          </a:p>
          <a:p>
            <a:pPr>
              <a:buNone/>
            </a:pPr>
            <a:r>
              <a:rPr lang="es-EC" sz="2800" dirty="0" smtClean="0"/>
              <a:t>	</a:t>
            </a:r>
          </a:p>
          <a:p>
            <a:pPr>
              <a:buNone/>
            </a:pPr>
            <a:r>
              <a:rPr lang="es-EC" sz="2800" dirty="0" smtClean="0"/>
              <a:t>	</a:t>
            </a:r>
          </a:p>
        </p:txBody>
      </p:sp>
      <p:grpSp>
        <p:nvGrpSpPr>
          <p:cNvPr id="73" name="72 Grupo"/>
          <p:cNvGrpSpPr/>
          <p:nvPr/>
        </p:nvGrpSpPr>
        <p:grpSpPr>
          <a:xfrm>
            <a:off x="3071802" y="3143248"/>
            <a:ext cx="2214578" cy="3357586"/>
            <a:chOff x="3071802" y="3143248"/>
            <a:chExt cx="2214578" cy="3357586"/>
          </a:xfrm>
        </p:grpSpPr>
        <p:sp>
          <p:nvSpPr>
            <p:cNvPr id="8" name="7 Elipse"/>
            <p:cNvSpPr/>
            <p:nvPr/>
          </p:nvSpPr>
          <p:spPr>
            <a:xfrm>
              <a:off x="3357554" y="3143248"/>
              <a:ext cx="1571636" cy="642942"/>
            </a:xfrm>
            <a:prstGeom prst="ellipse">
              <a:avLst/>
            </a:prstGeom>
            <a:noFill/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Inicio</a:t>
              </a:r>
              <a:endParaRPr lang="es-EC" dirty="0"/>
            </a:p>
          </p:txBody>
        </p:sp>
        <p:sp>
          <p:nvSpPr>
            <p:cNvPr id="9" name="8 Elipse"/>
            <p:cNvSpPr/>
            <p:nvPr/>
          </p:nvSpPr>
          <p:spPr>
            <a:xfrm>
              <a:off x="4643438" y="4071942"/>
              <a:ext cx="642942" cy="642942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S1</a:t>
              </a:r>
              <a:endParaRPr lang="es-EC" dirty="0"/>
            </a:p>
          </p:txBody>
        </p:sp>
        <p:sp>
          <p:nvSpPr>
            <p:cNvPr id="10" name="9 Elipse"/>
            <p:cNvSpPr/>
            <p:nvPr/>
          </p:nvSpPr>
          <p:spPr>
            <a:xfrm>
              <a:off x="3071802" y="4500570"/>
              <a:ext cx="642942" cy="642942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S3</a:t>
              </a:r>
              <a:endParaRPr lang="es-EC" dirty="0"/>
            </a:p>
          </p:txBody>
        </p:sp>
        <p:sp>
          <p:nvSpPr>
            <p:cNvPr id="11" name="10 Elipse"/>
            <p:cNvSpPr/>
            <p:nvPr/>
          </p:nvSpPr>
          <p:spPr>
            <a:xfrm>
              <a:off x="4643438" y="5000636"/>
              <a:ext cx="642942" cy="642942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S2</a:t>
              </a:r>
              <a:endParaRPr lang="es-EC" dirty="0"/>
            </a:p>
          </p:txBody>
        </p:sp>
        <p:sp>
          <p:nvSpPr>
            <p:cNvPr id="12" name="11 Elipse"/>
            <p:cNvSpPr/>
            <p:nvPr/>
          </p:nvSpPr>
          <p:spPr>
            <a:xfrm>
              <a:off x="3500430" y="5857892"/>
              <a:ext cx="1214446" cy="642942"/>
            </a:xfrm>
            <a:prstGeom prst="ellipse">
              <a:avLst/>
            </a:prstGeom>
            <a:noFill/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/>
                <a:t>Fin</a:t>
              </a:r>
              <a:endParaRPr lang="es-EC" dirty="0"/>
            </a:p>
          </p:txBody>
        </p:sp>
        <p:cxnSp>
          <p:nvCxnSpPr>
            <p:cNvPr id="14" name="13 Conector recto de flecha"/>
            <p:cNvCxnSpPr>
              <a:stCxn id="8" idx="4"/>
              <a:endCxn id="10" idx="0"/>
            </p:cNvCxnSpPr>
            <p:nvPr/>
          </p:nvCxnSpPr>
          <p:spPr>
            <a:xfrm rot="5400000">
              <a:off x="3411133" y="3768331"/>
              <a:ext cx="714380" cy="7500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>
              <a:stCxn id="8" idx="4"/>
              <a:endCxn id="9" idx="1"/>
            </p:cNvCxnSpPr>
            <p:nvPr/>
          </p:nvCxnSpPr>
          <p:spPr>
            <a:xfrm rot="16200000" flipH="1">
              <a:off x="4250529" y="3679032"/>
              <a:ext cx="379909" cy="594223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 de flecha"/>
            <p:cNvCxnSpPr>
              <a:stCxn id="9" idx="4"/>
              <a:endCxn id="11" idx="0"/>
            </p:cNvCxnSpPr>
            <p:nvPr/>
          </p:nvCxnSpPr>
          <p:spPr>
            <a:xfrm rot="5400000">
              <a:off x="4822033" y="4857760"/>
              <a:ext cx="285752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 de flecha"/>
            <p:cNvCxnSpPr>
              <a:stCxn id="11" idx="3"/>
              <a:endCxn id="12" idx="0"/>
            </p:cNvCxnSpPr>
            <p:nvPr/>
          </p:nvCxnSpPr>
          <p:spPr>
            <a:xfrm rot="5400000">
              <a:off x="4268389" y="5388685"/>
              <a:ext cx="308471" cy="629942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 de flecha"/>
            <p:cNvCxnSpPr>
              <a:stCxn id="10" idx="4"/>
              <a:endCxn id="12" idx="0"/>
            </p:cNvCxnSpPr>
            <p:nvPr/>
          </p:nvCxnSpPr>
          <p:spPr>
            <a:xfrm rot="16200000" flipH="1">
              <a:off x="3393273" y="5143512"/>
              <a:ext cx="714380" cy="714380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Región crítica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85720" y="1714488"/>
            <a:ext cx="8286808" cy="4786346"/>
          </a:xfrm>
        </p:spPr>
        <p:txBody>
          <a:bodyPr>
            <a:normAutofit/>
          </a:bodyPr>
          <a:lstStyle/>
          <a:p>
            <a:pPr algn="just"/>
            <a:r>
              <a:rPr lang="es-EC" sz="2400" dirty="0" smtClean="0"/>
              <a:t>En nuestra región crítica, x=x+1, se accede a una variable compartida y no se garantiza atomicidad en la operación, por lo tanto es necesario proteger dicha sección del código de accesos simultáneos.</a:t>
            </a:r>
          </a:p>
          <a:p>
            <a:endParaRPr lang="es-EC" sz="2400" dirty="0" smtClean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500166" y="4071958"/>
          <a:ext cx="607223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5451"/>
                <a:gridCol w="2736779"/>
              </a:tblGrid>
              <a:tr h="370840">
                <a:tc>
                  <a:txBody>
                    <a:bodyPr/>
                    <a:lstStyle/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Hilo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rgbClr val="FFC000"/>
                          </a:solidFill>
                        </a:rPr>
                        <a:t>x = x + 1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Hilo 2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rgbClr val="FFC000"/>
                          </a:solidFill>
                        </a:rPr>
                        <a:t>x = x + 1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…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Mutua exclusión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643470"/>
          </a:xfrm>
        </p:spPr>
        <p:txBody>
          <a:bodyPr>
            <a:normAutofit/>
          </a:bodyPr>
          <a:lstStyle/>
          <a:p>
            <a:r>
              <a:rPr lang="es-EC" sz="2800" dirty="0" smtClean="0"/>
              <a:t>Para garantizar la atomicidad de la sección de código de la región crítica, debemos garantizar la mutua exclusión. Para ello se utiliza un protocolo de tres pasos.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348" y="4071958"/>
          <a:ext cx="7786742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7225"/>
                <a:gridCol w="3509517"/>
              </a:tblGrid>
              <a:tr h="370840">
                <a:tc>
                  <a:txBody>
                    <a:bodyPr/>
                    <a:lstStyle/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Hilo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err="1" smtClean="0">
                          <a:solidFill>
                            <a:srgbClr val="00B050"/>
                          </a:solidFill>
                        </a:rPr>
                        <a:t>solicitarRC</a:t>
                      </a:r>
                      <a:r>
                        <a:rPr lang="es-EC" sz="2400" dirty="0" smtClean="0">
                          <a:solidFill>
                            <a:srgbClr val="00B050"/>
                          </a:solidFill>
                        </a:rPr>
                        <a:t>()</a:t>
                      </a:r>
                      <a:endParaRPr lang="es-EC" sz="2400" dirty="0" smtClean="0"/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rgbClr val="FFC000"/>
                          </a:solidFill>
                        </a:rPr>
                        <a:t>x = x + 1</a:t>
                      </a:r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err="1" smtClean="0">
                          <a:solidFill>
                            <a:srgbClr val="00B0F0"/>
                          </a:solidFill>
                        </a:rPr>
                        <a:t>liberarRC</a:t>
                      </a:r>
                      <a:r>
                        <a:rPr lang="es-EC" sz="2400" dirty="0" smtClean="0">
                          <a:solidFill>
                            <a:srgbClr val="00B0F0"/>
                          </a:solidFill>
                        </a:rPr>
                        <a:t>()</a:t>
                      </a:r>
                      <a:endParaRPr lang="es-EC" sz="2400" dirty="0" smtClean="0"/>
                    </a:p>
                    <a:p>
                      <a:pPr marL="447675" lvl="1" indent="0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Hilo 2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{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err="1" smtClean="0">
                          <a:solidFill>
                            <a:srgbClr val="00B050"/>
                          </a:solidFill>
                        </a:rPr>
                        <a:t>solicitarRC</a:t>
                      </a:r>
                      <a:r>
                        <a:rPr lang="es-EC" sz="2400" dirty="0" smtClean="0">
                          <a:solidFill>
                            <a:srgbClr val="00B050"/>
                          </a:solidFill>
                        </a:rPr>
                        <a:t>()</a:t>
                      </a:r>
                      <a:endParaRPr lang="es-EC" sz="2400" dirty="0" smtClean="0"/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smtClean="0">
                          <a:solidFill>
                            <a:srgbClr val="FFC000"/>
                          </a:solidFill>
                        </a:rPr>
                        <a:t>x = x + 1</a:t>
                      </a:r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	</a:t>
                      </a:r>
                      <a:r>
                        <a:rPr lang="es-EC" sz="2400" dirty="0" err="1" smtClean="0">
                          <a:solidFill>
                            <a:srgbClr val="00B0F0"/>
                          </a:solidFill>
                        </a:rPr>
                        <a:t>liberarRC</a:t>
                      </a:r>
                      <a:r>
                        <a:rPr lang="es-EC" sz="2400" dirty="0" smtClean="0">
                          <a:solidFill>
                            <a:srgbClr val="00B0F0"/>
                          </a:solidFill>
                        </a:rPr>
                        <a:t>()</a:t>
                      </a:r>
                      <a:endParaRPr lang="es-EC" sz="2400" dirty="0" smtClean="0"/>
                    </a:p>
                    <a:p>
                      <a:pPr marL="0" lvl="1" indent="0">
                        <a:buNone/>
                      </a:pPr>
                      <a:r>
                        <a:rPr lang="es-EC" sz="2400" dirty="0" smtClean="0"/>
                        <a:t>}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Garantías del protocolo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sz="2600" dirty="0" smtClean="0">
                <a:solidFill>
                  <a:srgbClr val="00B050"/>
                </a:solidFill>
              </a:rPr>
              <a:t>Mutua exclusión</a:t>
            </a:r>
          </a:p>
          <a:p>
            <a:r>
              <a:rPr lang="es-EC" sz="2600" dirty="0" smtClean="0">
                <a:solidFill>
                  <a:srgbClr val="00B050"/>
                </a:solidFill>
              </a:rPr>
              <a:t>Progreso</a:t>
            </a:r>
          </a:p>
          <a:p>
            <a:pPr lvl="1"/>
            <a:r>
              <a:rPr lang="es-EC" sz="2400" dirty="0" smtClean="0"/>
              <a:t>Un proceso no interesado en entrar a la RC no puede impedir la entrada de otro proceso que si quisiera entrar a la RC.</a:t>
            </a:r>
          </a:p>
          <a:p>
            <a:r>
              <a:rPr lang="es-EC" sz="2600" dirty="0" smtClean="0">
                <a:solidFill>
                  <a:srgbClr val="00B050"/>
                </a:solidFill>
              </a:rPr>
              <a:t>Espera limitada</a:t>
            </a:r>
          </a:p>
          <a:p>
            <a:pPr lvl="1"/>
            <a:r>
              <a:rPr lang="es-EC" sz="2400" dirty="0" smtClean="0"/>
              <a:t>Se debe garantizar que un proceso no espere indefinidamente una vez solicitado el acceso a la RC.</a:t>
            </a:r>
          </a:p>
          <a:p>
            <a:pPr lvl="1"/>
            <a:endParaRPr lang="es-EC" sz="26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Algoritmos con espera activa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El proceso sigue ocupando la CPU mientras espera por la RC.</a:t>
            </a:r>
          </a:p>
          <a:p>
            <a:endParaRPr lang="es-EC" dirty="0" smtClean="0"/>
          </a:p>
          <a:p>
            <a:pPr lvl="1"/>
            <a:r>
              <a:rPr lang="es-EC" dirty="0" smtClean="0"/>
              <a:t>Algoritmo de variables de cierre.</a:t>
            </a:r>
          </a:p>
          <a:p>
            <a:pPr lvl="1"/>
            <a:r>
              <a:rPr lang="es-EC" dirty="0" smtClean="0"/>
              <a:t>Espera ocupada por turnos.</a:t>
            </a:r>
          </a:p>
          <a:p>
            <a:pPr lvl="1"/>
            <a:r>
              <a:rPr lang="es-EC" dirty="0" smtClean="0"/>
              <a:t>Solución de Peterson.</a:t>
            </a:r>
          </a:p>
          <a:p>
            <a:pPr lvl="1"/>
            <a:r>
              <a:rPr lang="es-EC" dirty="0" smtClean="0"/>
              <a:t>Algoritmo de </a:t>
            </a:r>
            <a:r>
              <a:rPr lang="es-EC" dirty="0" err="1" smtClean="0"/>
              <a:t>Dekker</a:t>
            </a:r>
            <a:r>
              <a:rPr lang="es-EC" dirty="0" smtClean="0"/>
              <a:t>.</a:t>
            </a:r>
          </a:p>
          <a:p>
            <a:pPr lvl="1"/>
            <a:r>
              <a:rPr lang="es-EC" dirty="0" smtClean="0"/>
              <a:t>Algoritmo de </a:t>
            </a:r>
            <a:r>
              <a:rPr lang="es-EC" dirty="0" err="1" smtClean="0"/>
              <a:t>Lamport</a:t>
            </a:r>
            <a:r>
              <a:rPr lang="es-EC" dirty="0" smtClean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Algoritmos con espera activa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572032"/>
          </a:xfrm>
        </p:spPr>
        <p:txBody>
          <a:bodyPr>
            <a:normAutofit/>
          </a:bodyPr>
          <a:lstStyle/>
          <a:p>
            <a:r>
              <a:rPr lang="es-EC" dirty="0" smtClean="0"/>
              <a:t>Algoritmo de variables de cierre.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s-EC" dirty="0" smtClean="0"/>
              <a:t>NO garantiza mutua exclusión</a:t>
            </a:r>
          </a:p>
          <a:p>
            <a:pPr>
              <a:buNone/>
            </a:pPr>
            <a:endParaRPr lang="es-EC" dirty="0" smtClean="0"/>
          </a:p>
          <a:p>
            <a:endParaRPr lang="es-EC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2844" y="2786057"/>
          <a:ext cx="8715436" cy="38493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7718"/>
                <a:gridCol w="4357718"/>
              </a:tblGrid>
              <a:tr h="1014673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1600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  <a:r>
                        <a:rPr lang="es-EC" sz="1600" baseline="0" dirty="0" smtClean="0">
                          <a:solidFill>
                            <a:schemeClr val="tx1"/>
                          </a:solidFill>
                        </a:rPr>
                        <a:t> = 0 </a:t>
                      </a:r>
                      <a:endParaRPr lang="es-EC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1">
                        <a:buNone/>
                      </a:pPr>
                      <a:r>
                        <a:rPr lang="es-EC" sz="1600" dirty="0" smtClean="0">
                          <a:solidFill>
                            <a:schemeClr val="tx1"/>
                          </a:solidFill>
                        </a:rPr>
                        <a:t>CLOSED = 1</a:t>
                      </a:r>
                    </a:p>
                    <a:p>
                      <a:pPr lvl="1">
                        <a:buNone/>
                      </a:pPr>
                      <a:r>
                        <a:rPr lang="es-EC" sz="1600" dirty="0" err="1" smtClean="0">
                          <a:solidFill>
                            <a:schemeClr val="tx1"/>
                          </a:solidFill>
                        </a:rPr>
                        <a:t>lock</a:t>
                      </a:r>
                      <a:r>
                        <a:rPr lang="es-EC" sz="1600" dirty="0" smtClean="0">
                          <a:solidFill>
                            <a:schemeClr val="tx1"/>
                          </a:solidFill>
                        </a:rPr>
                        <a:t> = OPEN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endParaRPr lang="es-EC" dirty="0"/>
                    </a:p>
                  </a:txBody>
                  <a:tcPr/>
                </a:tc>
              </a:tr>
              <a:tr h="2771542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PA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== CLOSED);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= CLOSED;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= OPEN;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PB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== CLOSED);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= CLOSED;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= OPEN;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Algoritmos con espera activa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572032"/>
          </a:xfrm>
        </p:spPr>
        <p:txBody>
          <a:bodyPr>
            <a:normAutofit/>
          </a:bodyPr>
          <a:lstStyle/>
          <a:p>
            <a:r>
              <a:rPr lang="es-EC" dirty="0" smtClean="0"/>
              <a:t>Espera ocupada por turnos.</a:t>
            </a:r>
          </a:p>
          <a:p>
            <a:pPr lvl="1"/>
            <a:r>
              <a:rPr lang="es-EC" sz="2400" dirty="0" smtClean="0"/>
              <a:t>Exige alternancia estricta</a:t>
            </a:r>
            <a:r>
              <a:rPr lang="es-EC" dirty="0" smtClean="0"/>
              <a:t>.</a:t>
            </a:r>
          </a:p>
          <a:p>
            <a:endParaRPr lang="es-EC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2857495"/>
          <a:ext cx="9001156" cy="3813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0562"/>
                <a:gridCol w="4500594"/>
              </a:tblGrid>
              <a:tr h="1073311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PROC_A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= 0 </a:t>
                      </a:r>
                      <a:endParaRPr lang="es-EC" dirty="0" smtClean="0">
                        <a:solidFill>
                          <a:schemeClr val="tx1"/>
                        </a:solidFill>
                      </a:endParaRPr>
                    </a:p>
                    <a:p>
                      <a:pPr lvl="1">
                        <a:buNone/>
                      </a:pP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PROC_B = 1</a:t>
                      </a:r>
                    </a:p>
                    <a:p>
                      <a:pPr lvl="1">
                        <a:buNone/>
                      </a:pPr>
                      <a:r>
                        <a:rPr lang="es-EC" dirty="0" err="1" smtClean="0">
                          <a:solidFill>
                            <a:schemeClr val="tx1"/>
                          </a:solidFill>
                        </a:rPr>
                        <a:t>turn</a:t>
                      </a: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 = PROC_A</a:t>
                      </a:r>
                    </a:p>
                    <a:p>
                      <a:pPr lvl="1">
                        <a:buNone/>
                      </a:pP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endParaRPr lang="es-EC" dirty="0"/>
                    </a:p>
                  </a:txBody>
                  <a:tcPr/>
                </a:tc>
              </a:tr>
              <a:tr h="2624818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PA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!= PROC_A);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   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= PROC_B;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PB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!= PROC_B);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= PROC_A;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Algoritmos con espera activa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572032"/>
          </a:xfrm>
        </p:spPr>
        <p:txBody>
          <a:bodyPr>
            <a:normAutofit/>
          </a:bodyPr>
          <a:lstStyle/>
          <a:p>
            <a:r>
              <a:rPr lang="es-EC" dirty="0" smtClean="0"/>
              <a:t>Espera ocupada por turnos.</a:t>
            </a:r>
          </a:p>
          <a:p>
            <a:pPr lvl="1"/>
            <a:r>
              <a:rPr lang="es-EC" sz="2400" dirty="0" smtClean="0"/>
              <a:t>NO garantiza progreso</a:t>
            </a:r>
          </a:p>
          <a:p>
            <a:endParaRPr lang="es-EC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2877520"/>
          <a:ext cx="9001156" cy="3749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0562"/>
                <a:gridCol w="4500594"/>
              </a:tblGrid>
              <a:tr h="2400009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PA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!= PROC_A);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   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= PROC_B;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PB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!= PROC_B);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= PROC_A;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Algoritmos con espera activa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785818"/>
          </a:xfrm>
        </p:spPr>
        <p:txBody>
          <a:bodyPr>
            <a:normAutofit/>
          </a:bodyPr>
          <a:lstStyle/>
          <a:p>
            <a:r>
              <a:rPr lang="es-EC" dirty="0" smtClean="0"/>
              <a:t>Solución de Peterson.</a:t>
            </a:r>
          </a:p>
          <a:p>
            <a:endParaRPr lang="es-EC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-214346" y="2214554"/>
          <a:ext cx="10001320" cy="45889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84"/>
                <a:gridCol w="5143536"/>
              </a:tblGrid>
              <a:tr h="1548407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PA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= 0 </a:t>
                      </a:r>
                      <a:endParaRPr lang="es-EC" dirty="0" smtClean="0">
                        <a:solidFill>
                          <a:schemeClr val="tx1"/>
                        </a:solidFill>
                      </a:endParaRPr>
                    </a:p>
                    <a:p>
                      <a:pPr lvl="1">
                        <a:buNone/>
                      </a:pP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PB = 1</a:t>
                      </a:r>
                    </a:p>
                    <a:p>
                      <a:pPr lvl="1">
                        <a:buNone/>
                      </a:pPr>
                      <a:r>
                        <a:rPr lang="es-EC" dirty="0" err="1" smtClean="0">
                          <a:solidFill>
                            <a:schemeClr val="tx1"/>
                          </a:solidFill>
                        </a:rPr>
                        <a:t>req</a:t>
                      </a: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[PA] = false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err="1" smtClean="0">
                          <a:solidFill>
                            <a:schemeClr val="tx1"/>
                          </a:solidFill>
                        </a:rPr>
                        <a:t>req</a:t>
                      </a: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[PB] = false</a:t>
                      </a:r>
                    </a:p>
                    <a:p>
                      <a:pPr lvl="1">
                        <a:buNone/>
                      </a:pPr>
                      <a:r>
                        <a:rPr lang="es-EC" dirty="0" err="1" smtClean="0">
                          <a:solidFill>
                            <a:schemeClr val="tx1"/>
                          </a:solidFill>
                        </a:rPr>
                        <a:t>turn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endParaRPr lang="es-EC" dirty="0"/>
                    </a:p>
                  </a:txBody>
                  <a:tcPr/>
                </a:tc>
              </a:tr>
              <a:tr h="3040577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PA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req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[PA] = true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= PB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req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[PB] and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==PB);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  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req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[PA] = false;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lvl="1" indent="0">
                        <a:buNone/>
                      </a:pPr>
                      <a:r>
                        <a:rPr lang="es-EC" sz="2000" dirty="0" smtClean="0"/>
                        <a:t>PB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req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[PB] = true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= PA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(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req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[PA] and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turn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==PA);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  //RC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req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[PB] = false;</a:t>
                      </a:r>
                    </a:p>
                    <a:p>
                      <a:pPr marL="85725" lvl="1" indent="0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Mecanismos de hardware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Mecanismos de hardware para garantizar la mutua exclusión.</a:t>
            </a:r>
          </a:p>
          <a:p>
            <a:endParaRPr lang="es-EC" dirty="0" smtClean="0"/>
          </a:p>
          <a:p>
            <a:pPr lvl="1"/>
            <a:r>
              <a:rPr lang="es-EC" dirty="0" smtClean="0"/>
              <a:t>Deshabilitar las interrupciones.</a:t>
            </a:r>
          </a:p>
          <a:p>
            <a:pPr lvl="1"/>
            <a:r>
              <a:rPr lang="es-EC" dirty="0" smtClean="0"/>
              <a:t>Instrucciones especiales</a:t>
            </a:r>
          </a:p>
          <a:p>
            <a:pPr lvl="2"/>
            <a:r>
              <a:rPr lang="es-EC" dirty="0" smtClean="0"/>
              <a:t>Test-and-Set </a:t>
            </a:r>
            <a:r>
              <a:rPr lang="es-EC" dirty="0" err="1" smtClean="0"/>
              <a:t>Lock</a:t>
            </a:r>
            <a:r>
              <a:rPr lang="es-EC" dirty="0" smtClean="0"/>
              <a:t> (TSL)</a:t>
            </a:r>
          </a:p>
          <a:p>
            <a:pPr lvl="2"/>
            <a:r>
              <a:rPr lang="es-EC" dirty="0" smtClean="0"/>
              <a:t>Compare-And-Swap (CAS)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Mecanismos de hardware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85720" y="1714488"/>
            <a:ext cx="8572560" cy="4929222"/>
          </a:xfrm>
        </p:spPr>
        <p:txBody>
          <a:bodyPr>
            <a:normAutofit lnSpcReduction="10000"/>
          </a:bodyPr>
          <a:lstStyle/>
          <a:p>
            <a:r>
              <a:rPr lang="es-EC" sz="2800" dirty="0" smtClean="0"/>
              <a:t>Deshabilitar las interrupciones.</a:t>
            </a:r>
          </a:p>
          <a:p>
            <a:pPr lvl="1"/>
            <a:r>
              <a:rPr lang="es-EC" sz="2400" dirty="0" smtClean="0"/>
              <a:t>El ingreso a la RC se realiza deshabilitando las interrupciones. A la salida de la RC se habilitan de nuevo.</a:t>
            </a:r>
          </a:p>
          <a:p>
            <a:pPr lvl="1"/>
            <a:endParaRPr lang="es-EC" sz="2400" dirty="0" smtClean="0"/>
          </a:p>
          <a:p>
            <a:pPr lvl="1"/>
            <a:r>
              <a:rPr lang="es-EC" sz="2400" dirty="0" smtClean="0"/>
              <a:t>Se degrada la performance del sistema al no poder intercalar procesos durante ese tiempo.</a:t>
            </a:r>
          </a:p>
          <a:p>
            <a:pPr lvl="1"/>
            <a:endParaRPr lang="es-EC" sz="2400" dirty="0" smtClean="0"/>
          </a:p>
          <a:p>
            <a:pPr lvl="1"/>
            <a:r>
              <a:rPr lang="es-EC" sz="2400" dirty="0" smtClean="0"/>
              <a:t>En un multiprocesador es </a:t>
            </a:r>
            <a:r>
              <a:rPr lang="es-EC" sz="2400" dirty="0" smtClean="0">
                <a:solidFill>
                  <a:srgbClr val="00B0F0"/>
                </a:solidFill>
              </a:rPr>
              <a:t>impráctico</a:t>
            </a:r>
            <a:r>
              <a:rPr lang="es-EC" sz="2400" dirty="0" smtClean="0"/>
              <a:t> comunicar a todos los </a:t>
            </a:r>
            <a:r>
              <a:rPr lang="es-EC" sz="2400" dirty="0" err="1" smtClean="0"/>
              <a:t>cores</a:t>
            </a:r>
            <a:r>
              <a:rPr lang="es-EC" sz="2400" dirty="0" smtClean="0"/>
              <a:t> que deshabiliten las interrupciones e incluso por el </a:t>
            </a:r>
            <a:r>
              <a:rPr lang="es-EC" sz="2400" dirty="0" err="1" smtClean="0"/>
              <a:t>delay</a:t>
            </a:r>
            <a:r>
              <a:rPr lang="es-EC" sz="2400" dirty="0" smtClean="0"/>
              <a:t> generado podría no garantizarse la </a:t>
            </a:r>
            <a:r>
              <a:rPr lang="es-EC" sz="2400" dirty="0" err="1" smtClean="0"/>
              <a:t>mútua</a:t>
            </a:r>
            <a:r>
              <a:rPr lang="es-EC" sz="2400" dirty="0" smtClean="0"/>
              <a:t> exclusión.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Mecanismos de hardware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Test-and-Set </a:t>
            </a:r>
            <a:r>
              <a:rPr lang="es-EC" dirty="0" err="1" smtClean="0"/>
              <a:t>Lock</a:t>
            </a:r>
            <a:r>
              <a:rPr lang="es-EC" dirty="0" smtClean="0"/>
              <a:t> (TSL)</a:t>
            </a:r>
          </a:p>
          <a:p>
            <a:endParaRPr lang="es-EC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2571744"/>
          <a:ext cx="8572528" cy="31569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52"/>
                <a:gridCol w="3714776"/>
              </a:tblGrid>
              <a:tr h="440639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dirty="0" err="1" smtClean="0">
                          <a:solidFill>
                            <a:schemeClr val="tx1"/>
                          </a:solidFill>
                        </a:rPr>
                        <a:t>locked</a:t>
                      </a: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 = 0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err="1" smtClean="0"/>
                        <a:t>bool</a:t>
                      </a:r>
                      <a:r>
                        <a:rPr lang="es-EC" sz="2000" dirty="0" smtClean="0"/>
                        <a:t> </a:t>
                      </a:r>
                      <a:r>
                        <a:rPr lang="es-EC" sz="2000" dirty="0" err="1" smtClean="0"/>
                        <a:t>tsl</a:t>
                      </a:r>
                      <a:r>
                        <a:rPr lang="es-EC" sz="2000" dirty="0" smtClean="0"/>
                        <a:t>(</a:t>
                      </a:r>
                      <a:r>
                        <a:rPr lang="es-EC" sz="2000" dirty="0" err="1" smtClean="0"/>
                        <a:t>int</a:t>
                      </a:r>
                      <a:r>
                        <a:rPr lang="es-EC" sz="2000" dirty="0" smtClean="0"/>
                        <a:t> i)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/>
                        <a:t>if</a:t>
                      </a:r>
                      <a:r>
                        <a:rPr lang="es-EC" sz="2000" dirty="0" smtClean="0"/>
                        <a:t> (i==0)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   i = 1;      	   </a:t>
                      </a:r>
                      <a:r>
                        <a:rPr lang="es-EC" sz="2000" dirty="0" err="1" smtClean="0"/>
                        <a:t>return</a:t>
                      </a:r>
                      <a:r>
                        <a:rPr lang="es-EC" sz="2000" dirty="0" smtClean="0"/>
                        <a:t> true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}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chemeClr val="tx1"/>
                          </a:solidFill>
                        </a:rPr>
                        <a:t>return</a:t>
                      </a: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false;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</a:tr>
              <a:tr h="2716267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PN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	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( !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tsl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(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locked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) 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locked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= 0;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1">
                        <a:buNone/>
                      </a:pPr>
                      <a:endParaRPr lang="es-EC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Mecanismos de hardware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Compare-and-Swap (CAS)</a:t>
            </a:r>
          </a:p>
          <a:p>
            <a:endParaRPr lang="es-EC" dirty="0" smtClean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2285992"/>
          <a:ext cx="8909366" cy="449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1934"/>
                <a:gridCol w="4837432"/>
              </a:tblGrid>
              <a:tr h="42862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err="1" smtClean="0">
                          <a:solidFill>
                            <a:schemeClr val="tx1"/>
                          </a:solidFill>
                        </a:rPr>
                        <a:t>lock</a:t>
                      </a:r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 =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endParaRPr lang="es-EC" sz="2000" dirty="0" smtClean="0"/>
                    </a:p>
                  </a:txBody>
                  <a:tcPr/>
                </a:tc>
              </a:tr>
              <a:tr h="4063052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PA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</a:t>
                      </a:r>
                      <a:r>
                        <a:rPr lang="es-EC" sz="2000" dirty="0" err="1" smtClean="0"/>
                        <a:t>key</a:t>
                      </a:r>
                      <a:r>
                        <a:rPr lang="es-EC" sz="2000" dirty="0" smtClean="0"/>
                        <a:t> = 1;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do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   cas(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key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,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);</a:t>
                      </a:r>
                      <a:endParaRPr lang="es-EC" sz="2000" dirty="0" smtClean="0"/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}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(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key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!= 0 );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cas(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key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s-EC" sz="2000" dirty="0" smtClean="0"/>
                        <a:t>PB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</a:t>
                      </a:r>
                      <a:r>
                        <a:rPr lang="es-EC" sz="2000" dirty="0" err="1" smtClean="0"/>
                        <a:t>key</a:t>
                      </a:r>
                      <a:r>
                        <a:rPr lang="es-EC" sz="2000" dirty="0" smtClean="0"/>
                        <a:t> = 1;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   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do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{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   cas(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key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,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);</a:t>
                      </a:r>
                      <a:endParaRPr lang="es-EC" sz="2000" dirty="0" smtClean="0"/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}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 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while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( </a:t>
                      </a:r>
                      <a:r>
                        <a:rPr lang="es-EC" sz="2000" dirty="0" err="1" smtClean="0">
                          <a:solidFill>
                            <a:srgbClr val="00B050"/>
                          </a:solidFill>
                        </a:rPr>
                        <a:t>key</a:t>
                      </a:r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 != 0 );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//RC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cas(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key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es-EC" sz="2000" dirty="0" err="1" smtClean="0">
                          <a:solidFill>
                            <a:srgbClr val="00B0F0"/>
                          </a:solidFill>
                        </a:rPr>
                        <a:t>lock</a:t>
                      </a:r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 );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s-EC" sz="2000" dirty="0" smtClean="0"/>
                        <a:t>…</a:t>
                      </a:r>
                    </a:p>
                    <a:p>
                      <a:pPr lvl="1">
                        <a:buNone/>
                      </a:pPr>
                      <a:r>
                        <a:rPr lang="es-EC" sz="2000" dirty="0" smtClean="0"/>
                        <a:t>}</a:t>
                      </a:r>
                      <a:endParaRPr lang="es-EC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Mecanismos de hardware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85720" y="1714488"/>
            <a:ext cx="8572560" cy="492922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TSL y CAS</a:t>
            </a:r>
          </a:p>
          <a:p>
            <a:pPr lvl="1">
              <a:buClr>
                <a:srgbClr val="00B050"/>
              </a:buClr>
              <a:buFont typeface="Wingdings 2" pitchFamily="18" charset="2"/>
              <a:buChar char=""/>
            </a:pPr>
            <a:r>
              <a:rPr lang="es-EC" sz="2400" dirty="0" smtClean="0"/>
              <a:t>Se ejecutan de manera atómica.</a:t>
            </a:r>
          </a:p>
          <a:p>
            <a:pPr lvl="1">
              <a:buClr>
                <a:srgbClr val="00B050"/>
              </a:buClr>
              <a:buFont typeface="Wingdings 2" pitchFamily="18" charset="2"/>
              <a:buChar char=""/>
            </a:pPr>
            <a:r>
              <a:rPr lang="es-EC" sz="2400" dirty="0" smtClean="0"/>
              <a:t>Funciona en multiprocesador ya que a nivel hardware el acceso a memoria es excluyente, así se ejecuten las instrucciones en distintos procesadores al mismo tiempo.</a:t>
            </a:r>
          </a:p>
          <a:p>
            <a:pPr lvl="1"/>
            <a:endParaRPr lang="es-EC" sz="2400" dirty="0" smtClean="0"/>
          </a:p>
          <a:p>
            <a:pPr lvl="1">
              <a:buClr>
                <a:srgbClr val="C00000"/>
              </a:buClr>
              <a:buFont typeface="Wingdings" pitchFamily="2" charset="2"/>
              <a:buChar char=""/>
            </a:pPr>
            <a:r>
              <a:rPr lang="es-EC" sz="2400" dirty="0" smtClean="0"/>
              <a:t>Emplean espera activa.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"/>
            </a:pPr>
            <a:r>
              <a:rPr lang="es-EC" sz="2400" dirty="0" smtClean="0"/>
              <a:t>Puede producir </a:t>
            </a:r>
            <a:r>
              <a:rPr lang="es-EC" sz="2400" dirty="0" err="1" smtClean="0"/>
              <a:t>starvation</a:t>
            </a:r>
            <a:r>
              <a:rPr lang="es-EC" sz="2400" dirty="0" smtClean="0"/>
              <a:t>.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"/>
            </a:pPr>
            <a:r>
              <a:rPr lang="es-EC" sz="2400" dirty="0" smtClean="0"/>
              <a:t>Puede producir </a:t>
            </a:r>
            <a:r>
              <a:rPr lang="es-EC" sz="2400" dirty="0" err="1" smtClean="0"/>
              <a:t>deadlock</a:t>
            </a:r>
            <a:r>
              <a:rPr lang="es-EC" sz="2400" dirty="0" smtClean="0"/>
              <a:t> (en caso de procesos con distintas prioridades).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Mecanismos del S.O. y lenguajes de programación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929222"/>
          </a:xfrm>
        </p:spPr>
        <p:txBody>
          <a:bodyPr>
            <a:normAutofit/>
          </a:bodyPr>
          <a:lstStyle/>
          <a:p>
            <a:r>
              <a:rPr lang="es-EC" sz="2800" dirty="0" smtClean="0"/>
              <a:t>Semáforo: </a:t>
            </a:r>
          </a:p>
          <a:p>
            <a:pPr lvl="1"/>
            <a:r>
              <a:rPr lang="es-EC" sz="2400" dirty="0" smtClean="0"/>
              <a:t>Es una variable protegida que solo puede ser accedida y modificada por dos primitivas atómicas:</a:t>
            </a:r>
          </a:p>
          <a:p>
            <a:pPr lvl="2"/>
            <a:r>
              <a:rPr lang="es-EC" sz="2000" dirty="0" err="1" smtClean="0">
                <a:solidFill>
                  <a:srgbClr val="00B050"/>
                </a:solidFill>
              </a:rPr>
              <a:t>Wait</a:t>
            </a:r>
            <a:r>
              <a:rPr lang="es-EC" sz="2000" dirty="0" smtClean="0">
                <a:solidFill>
                  <a:srgbClr val="00B050"/>
                </a:solidFill>
              </a:rPr>
              <a:t> (</a:t>
            </a:r>
            <a:r>
              <a:rPr lang="es-EC" sz="2000" dirty="0" err="1" smtClean="0">
                <a:solidFill>
                  <a:srgbClr val="00B050"/>
                </a:solidFill>
              </a:rPr>
              <a:t>Proberen</a:t>
            </a:r>
            <a:r>
              <a:rPr lang="es-EC" sz="2000" dirty="0" smtClean="0">
                <a:solidFill>
                  <a:srgbClr val="00B050"/>
                </a:solidFill>
              </a:rPr>
              <a:t>) – intentar</a:t>
            </a:r>
          </a:p>
          <a:p>
            <a:pPr lvl="2"/>
            <a:r>
              <a:rPr lang="es-EC" sz="2000" dirty="0" err="1" smtClean="0">
                <a:solidFill>
                  <a:srgbClr val="00B050"/>
                </a:solidFill>
              </a:rPr>
              <a:t>Signal</a:t>
            </a:r>
            <a:r>
              <a:rPr lang="es-EC" sz="2000" dirty="0" smtClean="0">
                <a:solidFill>
                  <a:srgbClr val="00B050"/>
                </a:solidFill>
              </a:rPr>
              <a:t> (</a:t>
            </a:r>
            <a:r>
              <a:rPr lang="es-EC" sz="2000" dirty="0" err="1" smtClean="0">
                <a:solidFill>
                  <a:srgbClr val="00B050"/>
                </a:solidFill>
              </a:rPr>
              <a:t>Verhogen</a:t>
            </a:r>
            <a:r>
              <a:rPr lang="es-EC" sz="2000" dirty="0" smtClean="0">
                <a:solidFill>
                  <a:srgbClr val="00B050"/>
                </a:solidFill>
              </a:rPr>
              <a:t>) - incrementar</a:t>
            </a:r>
            <a:endParaRPr lang="es-EC" sz="2000" dirty="0" smtClean="0"/>
          </a:p>
          <a:p>
            <a:pPr lvl="1"/>
            <a:r>
              <a:rPr lang="es-EC" sz="2400" dirty="0" smtClean="0"/>
              <a:t>Tipos:</a:t>
            </a:r>
          </a:p>
          <a:p>
            <a:pPr lvl="2"/>
            <a:r>
              <a:rPr lang="es-EC" sz="2000" dirty="0" smtClean="0">
                <a:solidFill>
                  <a:srgbClr val="00B050"/>
                </a:solidFill>
              </a:rPr>
              <a:t>Contador o general (valor &gt;= 0 )</a:t>
            </a:r>
          </a:p>
          <a:p>
            <a:pPr lvl="2"/>
            <a:r>
              <a:rPr lang="es-EC" sz="2000" dirty="0" smtClean="0">
                <a:solidFill>
                  <a:srgbClr val="00B050"/>
                </a:solidFill>
              </a:rPr>
              <a:t>Binario o </a:t>
            </a:r>
            <a:r>
              <a:rPr lang="es-EC" sz="2000" dirty="0" err="1" smtClean="0">
                <a:solidFill>
                  <a:srgbClr val="00B050"/>
                </a:solidFill>
              </a:rPr>
              <a:t>mutex</a:t>
            </a:r>
            <a:r>
              <a:rPr lang="es-EC" sz="2000" dirty="0" smtClean="0">
                <a:solidFill>
                  <a:srgbClr val="00B050"/>
                </a:solidFill>
              </a:rPr>
              <a:t> (valor 0 ó 1)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r>
              <a:rPr lang="es-EC" sz="2400" dirty="0" smtClean="0"/>
              <a:t>Implementación</a:t>
            </a:r>
            <a:r>
              <a:rPr lang="es-EC" dirty="0" smtClean="0"/>
              <a:t>:</a:t>
            </a:r>
          </a:p>
          <a:p>
            <a:pPr lvl="2"/>
            <a:r>
              <a:rPr lang="es-EC" sz="2000" dirty="0" smtClean="0">
                <a:solidFill>
                  <a:srgbClr val="00B050"/>
                </a:solidFill>
              </a:rPr>
              <a:t>Con espera activa</a:t>
            </a:r>
          </a:p>
          <a:p>
            <a:pPr lvl="2"/>
            <a:r>
              <a:rPr lang="es-EC" sz="2000" dirty="0" smtClean="0">
                <a:solidFill>
                  <a:srgbClr val="00B050"/>
                </a:solidFill>
              </a:rPr>
              <a:t>Sin espera activa</a:t>
            </a:r>
          </a:p>
          <a:p>
            <a:pPr lvl="2"/>
            <a:endParaRPr lang="es-EC" sz="20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Mecanismos del S.O. y lenguajes de programación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sz="2800" dirty="0" smtClean="0"/>
              <a:t>Monitor: </a:t>
            </a:r>
          </a:p>
          <a:p>
            <a:pPr lvl="1"/>
            <a:r>
              <a:rPr lang="es-EC" sz="2400" dirty="0" smtClean="0"/>
              <a:t>Es un mecanismo provisto por el lenguaje que encapsula tanto datos como las funciones que manipulan los mismos.</a:t>
            </a:r>
          </a:p>
          <a:p>
            <a:pPr lvl="1"/>
            <a:endParaRPr lang="es-EC" sz="2400" dirty="0" smtClean="0"/>
          </a:p>
          <a:p>
            <a:pPr lvl="1"/>
            <a:r>
              <a:rPr lang="es-EC" sz="2400" dirty="0" smtClean="0"/>
              <a:t>El acceso protegido es garantizado e implementado por el monitor</a:t>
            </a:r>
            <a:r>
              <a:rPr lang="es-EC" dirty="0" smtClean="0"/>
              <a:t>.</a:t>
            </a:r>
          </a:p>
          <a:p>
            <a:pPr lvl="1"/>
            <a:endParaRPr lang="es-EC" dirty="0" smtClean="0"/>
          </a:p>
          <a:p>
            <a:pPr lvl="1"/>
            <a:r>
              <a:rPr lang="es-EC" sz="2400" dirty="0" smtClean="0"/>
              <a:t>Solo un proceso puede estar ejecutando en el monitor.</a:t>
            </a:r>
          </a:p>
          <a:p>
            <a:endParaRPr lang="es-EC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Principales problemas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Al garantizar la </a:t>
            </a:r>
            <a:r>
              <a:rPr lang="es-EC" dirty="0" smtClean="0">
                <a:solidFill>
                  <a:srgbClr val="00B050"/>
                </a:solidFill>
              </a:rPr>
              <a:t>mutua exclusión</a:t>
            </a:r>
            <a:r>
              <a:rPr lang="es-EC" dirty="0" smtClean="0"/>
              <a:t>, se pueden generar dos nuevos problemas, </a:t>
            </a:r>
            <a:r>
              <a:rPr lang="es-EC" dirty="0" err="1" smtClean="0">
                <a:solidFill>
                  <a:srgbClr val="00B0F0"/>
                </a:solidFill>
              </a:rPr>
              <a:t>deadlock</a:t>
            </a:r>
            <a:r>
              <a:rPr lang="es-EC" dirty="0" smtClean="0"/>
              <a:t> (interbloqueo, bloqueo mutuo o abrazo mortal) y/o </a:t>
            </a:r>
            <a:r>
              <a:rPr lang="es-EC" dirty="0" err="1" smtClean="0">
                <a:solidFill>
                  <a:srgbClr val="FFC000"/>
                </a:solidFill>
              </a:rPr>
              <a:t>starvation</a:t>
            </a:r>
            <a:r>
              <a:rPr lang="es-EC" dirty="0" smtClean="0"/>
              <a:t> (inanición).</a:t>
            </a:r>
          </a:p>
          <a:p>
            <a:endParaRPr lang="es-EC" dirty="0" smtClean="0"/>
          </a:p>
          <a:p>
            <a:pPr lvl="1">
              <a:buNone/>
            </a:pPr>
            <a:endParaRPr lang="es-EC" sz="24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Bloqueo Mutuo (</a:t>
            </a:r>
            <a:r>
              <a:rPr lang="es-EC" dirty="0" err="1" smtClean="0"/>
              <a:t>Deadlock</a:t>
            </a:r>
            <a:r>
              <a:rPr lang="es-EC" dirty="0" smtClean="0"/>
              <a:t>)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3214710"/>
          </a:xfrm>
        </p:spPr>
        <p:txBody>
          <a:bodyPr/>
          <a:lstStyle/>
          <a:p>
            <a:r>
              <a:rPr lang="es-EC" dirty="0" smtClean="0"/>
              <a:t>Dos o mas procesos esperan por condiciones que deben ocurrir dentro del conjunto de dichos procesos y que jamás ocurrirán.</a:t>
            </a:r>
          </a:p>
          <a:p>
            <a:endParaRPr lang="es-EC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Bloqueo Mutuo (</a:t>
            </a:r>
            <a:r>
              <a:rPr lang="es-EC" dirty="0" err="1" smtClean="0"/>
              <a:t>Deadlock</a:t>
            </a:r>
            <a:r>
              <a:rPr lang="es-EC" dirty="0" smtClean="0"/>
              <a:t>)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785818"/>
          </a:xfrm>
        </p:spPr>
        <p:txBody>
          <a:bodyPr/>
          <a:lstStyle/>
          <a:p>
            <a:r>
              <a:rPr lang="es-EC" dirty="0" smtClean="0"/>
              <a:t>Por ejemplo:</a:t>
            </a:r>
          </a:p>
          <a:p>
            <a:endParaRPr lang="es-EC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348" y="2976260"/>
          <a:ext cx="1500198" cy="2773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0198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PA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B0F0"/>
                          </a:solidFill>
                        </a:rPr>
                        <a:t>P(x)</a:t>
                      </a:r>
                      <a:endParaRPr lang="es-EC" sz="20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P(y)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//RC</a:t>
                      </a:r>
                      <a:endParaRPr lang="es-EC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V(y)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V(x)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C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357422" y="2976260"/>
          <a:ext cx="1500198" cy="2773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0198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PB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FFC000"/>
                          </a:solidFill>
                        </a:rPr>
                        <a:t>P(y)</a:t>
                      </a:r>
                      <a:endParaRPr lang="es-EC" sz="20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P(x)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B050"/>
                          </a:solidFill>
                        </a:rPr>
                        <a:t>//RC</a:t>
                      </a:r>
                      <a:endParaRPr lang="es-EC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V(x)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V(y)</a:t>
                      </a:r>
                      <a:endParaRPr lang="es-EC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C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714348" y="2330130"/>
          <a:ext cx="2857520" cy="396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520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2000" dirty="0" smtClean="0"/>
                        <a:t>Semáforos: x=1  y=1</a:t>
                      </a:r>
                      <a:endParaRPr lang="es-EC" sz="20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4" name="43 Grupo"/>
          <p:cNvGrpSpPr/>
          <p:nvPr/>
        </p:nvGrpSpPr>
        <p:grpSpPr>
          <a:xfrm>
            <a:off x="5500694" y="3071810"/>
            <a:ext cx="2216036" cy="2214578"/>
            <a:chOff x="5572132" y="2857496"/>
            <a:chExt cx="2216036" cy="2214578"/>
          </a:xfrm>
        </p:grpSpPr>
        <p:sp>
          <p:nvSpPr>
            <p:cNvPr id="9" name="8 Rectángulo"/>
            <p:cNvSpPr/>
            <p:nvPr/>
          </p:nvSpPr>
          <p:spPr>
            <a:xfrm>
              <a:off x="7143768" y="4464000"/>
              <a:ext cx="642942" cy="57150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>
                  <a:solidFill>
                    <a:srgbClr val="FFC000"/>
                  </a:solidFill>
                </a:rPr>
                <a:t>Y</a:t>
              </a:r>
              <a:endParaRPr lang="es-EC" dirty="0">
                <a:solidFill>
                  <a:srgbClr val="FFC000"/>
                </a:solidFill>
              </a:endParaRPr>
            </a:p>
          </p:txBody>
        </p:sp>
        <p:sp>
          <p:nvSpPr>
            <p:cNvPr id="11" name="10 Elipse"/>
            <p:cNvSpPr/>
            <p:nvPr/>
          </p:nvSpPr>
          <p:spPr>
            <a:xfrm>
              <a:off x="5572132" y="4429132"/>
              <a:ext cx="642942" cy="642942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>
                  <a:solidFill>
                    <a:srgbClr val="00B0F0"/>
                  </a:solidFill>
                </a:rPr>
                <a:t>PA</a:t>
              </a:r>
              <a:endParaRPr lang="es-EC" dirty="0">
                <a:solidFill>
                  <a:srgbClr val="00B0F0"/>
                </a:solidFill>
              </a:endParaRPr>
            </a:p>
          </p:txBody>
        </p:sp>
        <p:cxnSp>
          <p:nvCxnSpPr>
            <p:cNvPr id="15" name="14 Conector recto de flecha"/>
            <p:cNvCxnSpPr>
              <a:stCxn id="11" idx="6"/>
              <a:endCxn id="9" idx="1"/>
            </p:cNvCxnSpPr>
            <p:nvPr/>
          </p:nvCxnSpPr>
          <p:spPr>
            <a:xfrm flipV="1">
              <a:off x="6215074" y="4749752"/>
              <a:ext cx="928694" cy="851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17 Rectángulo"/>
            <p:cNvSpPr/>
            <p:nvPr/>
          </p:nvSpPr>
          <p:spPr>
            <a:xfrm>
              <a:off x="5572132" y="2894400"/>
              <a:ext cx="642942" cy="57150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>
                  <a:solidFill>
                    <a:srgbClr val="00B0F0"/>
                  </a:solidFill>
                </a:rPr>
                <a:t>X</a:t>
              </a:r>
              <a:endParaRPr lang="es-EC" dirty="0">
                <a:solidFill>
                  <a:srgbClr val="00B0F0"/>
                </a:solidFill>
              </a:endParaRPr>
            </a:p>
          </p:txBody>
        </p:sp>
        <p:sp>
          <p:nvSpPr>
            <p:cNvPr id="19" name="18 Elipse"/>
            <p:cNvSpPr/>
            <p:nvPr/>
          </p:nvSpPr>
          <p:spPr>
            <a:xfrm>
              <a:off x="7143768" y="2857496"/>
              <a:ext cx="644400" cy="644400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 smtClean="0">
                  <a:solidFill>
                    <a:srgbClr val="FFC000"/>
                  </a:solidFill>
                </a:rPr>
                <a:t>PB</a:t>
              </a:r>
              <a:endParaRPr lang="es-EC" dirty="0">
                <a:solidFill>
                  <a:srgbClr val="FFC000"/>
                </a:solidFill>
              </a:endParaRPr>
            </a:p>
          </p:txBody>
        </p:sp>
        <p:cxnSp>
          <p:nvCxnSpPr>
            <p:cNvPr id="20" name="19 Conector recto de flecha"/>
            <p:cNvCxnSpPr>
              <a:stCxn id="19" idx="2"/>
              <a:endCxn id="18" idx="3"/>
            </p:cNvCxnSpPr>
            <p:nvPr/>
          </p:nvCxnSpPr>
          <p:spPr>
            <a:xfrm rot="10800000" flipV="1">
              <a:off x="6215074" y="3179696"/>
              <a:ext cx="928694" cy="456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 de flecha"/>
            <p:cNvCxnSpPr>
              <a:stCxn id="18" idx="2"/>
              <a:endCxn id="11" idx="0"/>
            </p:cNvCxnSpPr>
            <p:nvPr/>
          </p:nvCxnSpPr>
          <p:spPr>
            <a:xfrm rot="5400000">
              <a:off x="5411989" y="3947518"/>
              <a:ext cx="963228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 de flecha"/>
            <p:cNvCxnSpPr>
              <a:stCxn id="9" idx="0"/>
              <a:endCxn id="19" idx="4"/>
            </p:cNvCxnSpPr>
            <p:nvPr/>
          </p:nvCxnSpPr>
          <p:spPr>
            <a:xfrm rot="5400000" flipH="1" flipV="1">
              <a:off x="6984551" y="3982584"/>
              <a:ext cx="962104" cy="729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Bloqueo Mutuo (</a:t>
            </a:r>
            <a:r>
              <a:rPr lang="es-EC" dirty="0" err="1" smtClean="0"/>
              <a:t>Deadlock</a:t>
            </a:r>
            <a:r>
              <a:rPr lang="es-EC" dirty="0" smtClean="0"/>
              <a:t>)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Condiciones necesarias:</a:t>
            </a:r>
          </a:p>
          <a:p>
            <a:endParaRPr lang="es-EC" dirty="0" smtClean="0"/>
          </a:p>
          <a:p>
            <a:pPr lvl="1"/>
            <a:r>
              <a:rPr lang="es-EC" dirty="0" smtClean="0"/>
              <a:t>Mutua exclusión.</a:t>
            </a:r>
          </a:p>
          <a:p>
            <a:pPr lvl="1"/>
            <a:r>
              <a:rPr lang="es-EC" dirty="0" smtClean="0"/>
              <a:t>Retener y esperar.</a:t>
            </a:r>
          </a:p>
          <a:p>
            <a:pPr lvl="1"/>
            <a:r>
              <a:rPr lang="es-EC" dirty="0" smtClean="0"/>
              <a:t>No expropiación.</a:t>
            </a:r>
          </a:p>
          <a:p>
            <a:pPr lvl="1"/>
            <a:r>
              <a:rPr lang="es-EC" dirty="0" smtClean="0"/>
              <a:t>Espera circular.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Inanición (</a:t>
            </a:r>
            <a:r>
              <a:rPr lang="es-EC" dirty="0" err="1" smtClean="0"/>
              <a:t>Starvation</a:t>
            </a:r>
            <a:r>
              <a:rPr lang="es-EC" dirty="0" smtClean="0"/>
              <a:t>)</a:t>
            </a:r>
            <a:endParaRPr lang="es-EC" dirty="0"/>
          </a:p>
        </p:txBody>
      </p:sp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rmAutofit/>
          </a:bodyPr>
          <a:lstStyle/>
          <a:p>
            <a:r>
              <a:rPr lang="es-EC" dirty="0" smtClean="0"/>
              <a:t>Cuando un proceso no recibe el suficiente tiempo de ejecución como para finalizar su tarea, sea por tener menor </a:t>
            </a:r>
            <a:r>
              <a:rPr lang="es-EC" dirty="0" smtClean="0">
                <a:solidFill>
                  <a:srgbClr val="00B050"/>
                </a:solidFill>
              </a:rPr>
              <a:t>prioridad</a:t>
            </a:r>
            <a:r>
              <a:rPr lang="es-EC" dirty="0" smtClean="0"/>
              <a:t> o por nunca poder obtener los </a:t>
            </a:r>
            <a:r>
              <a:rPr lang="es-EC" dirty="0" smtClean="0">
                <a:solidFill>
                  <a:srgbClr val="00B0F0"/>
                </a:solidFill>
              </a:rPr>
              <a:t>recursos</a:t>
            </a:r>
            <a:r>
              <a:rPr lang="es-EC" dirty="0" smtClean="0"/>
              <a:t> que necesita.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C++11 &lt;</a:t>
            </a:r>
            <a:r>
              <a:rPr lang="es-EC" dirty="0" err="1" smtClean="0">
                <a:solidFill>
                  <a:srgbClr val="00B050"/>
                </a:solidFill>
              </a:rPr>
              <a:t>mutex</a:t>
            </a:r>
            <a:r>
              <a:rPr lang="es-EC" dirty="0" smtClean="0">
                <a:solidFill>
                  <a:srgbClr val="00B050"/>
                </a:solidFill>
              </a:rPr>
              <a:t>&gt;</a:t>
            </a:r>
          </a:p>
          <a:p>
            <a:pPr lvl="1"/>
            <a:r>
              <a:rPr lang="es-EC" sz="2400" dirty="0" err="1" smtClean="0">
                <a:solidFill>
                  <a:srgbClr val="00B050"/>
                </a:solidFill>
              </a:rPr>
              <a:t>std</a:t>
            </a:r>
            <a:r>
              <a:rPr lang="es-EC" sz="2400" dirty="0" smtClean="0">
                <a:solidFill>
                  <a:srgbClr val="00B050"/>
                </a:solidFill>
              </a:rPr>
              <a:t>::</a:t>
            </a:r>
            <a:r>
              <a:rPr lang="es-EC" sz="2400" dirty="0" err="1" smtClean="0">
                <a:solidFill>
                  <a:srgbClr val="00B050"/>
                </a:solidFill>
              </a:rPr>
              <a:t>mutex</a:t>
            </a:r>
            <a:endParaRPr lang="es-EC" sz="2400" dirty="0" smtClean="0">
              <a:solidFill>
                <a:srgbClr val="00B050"/>
              </a:solidFill>
            </a:endParaRPr>
          </a:p>
          <a:p>
            <a:pPr lvl="1"/>
            <a:r>
              <a:rPr lang="es-EC" sz="2400" dirty="0" err="1" smtClean="0">
                <a:solidFill>
                  <a:srgbClr val="00B050"/>
                </a:solidFill>
              </a:rPr>
              <a:t>std</a:t>
            </a:r>
            <a:r>
              <a:rPr lang="es-EC" sz="2400" dirty="0" smtClean="0">
                <a:solidFill>
                  <a:srgbClr val="00B050"/>
                </a:solidFill>
              </a:rPr>
              <a:t>::</a:t>
            </a:r>
            <a:r>
              <a:rPr lang="es-EC" sz="2400" dirty="0" err="1" smtClean="0">
                <a:solidFill>
                  <a:srgbClr val="00B050"/>
                </a:solidFill>
              </a:rPr>
              <a:t>recursive_mutex</a:t>
            </a:r>
            <a:endParaRPr lang="es-EC" sz="2400" dirty="0" smtClean="0">
              <a:solidFill>
                <a:srgbClr val="00B050"/>
              </a:solidFill>
            </a:endParaRPr>
          </a:p>
          <a:p>
            <a:pPr lvl="1"/>
            <a:r>
              <a:rPr lang="es-EC" sz="2400" dirty="0" err="1" smtClean="0">
                <a:solidFill>
                  <a:srgbClr val="00B050"/>
                </a:solidFill>
              </a:rPr>
              <a:t>std</a:t>
            </a:r>
            <a:r>
              <a:rPr lang="es-EC" sz="2400" dirty="0" smtClean="0">
                <a:solidFill>
                  <a:srgbClr val="00B050"/>
                </a:solidFill>
              </a:rPr>
              <a:t>::</a:t>
            </a:r>
            <a:r>
              <a:rPr lang="es-EC" sz="2400" dirty="0" err="1" smtClean="0">
                <a:solidFill>
                  <a:srgbClr val="00B050"/>
                </a:solidFill>
              </a:rPr>
              <a:t>timed_mutex</a:t>
            </a:r>
            <a:endParaRPr lang="es-EC" sz="2400" dirty="0" smtClean="0">
              <a:solidFill>
                <a:srgbClr val="00B050"/>
              </a:solidFill>
            </a:endParaRPr>
          </a:p>
          <a:p>
            <a:pPr lvl="1"/>
            <a:r>
              <a:rPr lang="es-EC" sz="2400" dirty="0" err="1" smtClean="0">
                <a:solidFill>
                  <a:srgbClr val="00B050"/>
                </a:solidFill>
              </a:rPr>
              <a:t>std</a:t>
            </a:r>
            <a:r>
              <a:rPr lang="es-EC" sz="2400" dirty="0" smtClean="0">
                <a:solidFill>
                  <a:srgbClr val="00B050"/>
                </a:solidFill>
              </a:rPr>
              <a:t>::</a:t>
            </a:r>
            <a:r>
              <a:rPr lang="es-EC" sz="2400" dirty="0" err="1" smtClean="0">
                <a:solidFill>
                  <a:srgbClr val="00B050"/>
                </a:solidFill>
              </a:rPr>
              <a:t>recursive_timed_mutex</a:t>
            </a:r>
            <a:endParaRPr lang="es-EC" sz="2400" dirty="0" smtClean="0">
              <a:solidFill>
                <a:srgbClr val="00B050"/>
              </a:solidFill>
            </a:endParaRPr>
          </a:p>
          <a:p>
            <a:pPr lvl="1"/>
            <a:r>
              <a:rPr lang="es-EC" sz="2400" dirty="0" err="1" smtClean="0">
                <a:solidFill>
                  <a:srgbClr val="00B050"/>
                </a:solidFill>
              </a:rPr>
              <a:t>std</a:t>
            </a:r>
            <a:r>
              <a:rPr lang="es-EC" sz="2400" dirty="0" smtClean="0">
                <a:solidFill>
                  <a:srgbClr val="00B050"/>
                </a:solidFill>
              </a:rPr>
              <a:t>::</a:t>
            </a:r>
            <a:r>
              <a:rPr lang="es-EC" sz="2400" dirty="0" err="1" smtClean="0">
                <a:solidFill>
                  <a:srgbClr val="00B050"/>
                </a:solidFill>
              </a:rPr>
              <a:t>lock_guard</a:t>
            </a:r>
            <a:endParaRPr lang="es-EC" sz="2400" dirty="0" smtClean="0">
              <a:solidFill>
                <a:srgbClr val="00B050"/>
              </a:solidFill>
            </a:endParaRPr>
          </a:p>
          <a:p>
            <a:pPr lvl="1"/>
            <a:endParaRPr lang="es-EC" sz="2400" dirty="0" smtClean="0">
              <a:solidFill>
                <a:srgbClr val="00B05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void lock()</a:t>
            </a:r>
          </a:p>
          <a:p>
            <a:r>
              <a:rPr lang="en-US" sz="2000" dirty="0" smtClean="0">
                <a:solidFill>
                  <a:srgbClr val="00B0F0"/>
                </a:solidFill>
              </a:rPr>
              <a:t>void unlock()</a:t>
            </a:r>
          </a:p>
          <a:p>
            <a:r>
              <a:rPr lang="en-US" sz="2000" dirty="0" err="1" smtClean="0">
                <a:solidFill>
                  <a:srgbClr val="00B0F0"/>
                </a:solidFill>
              </a:rPr>
              <a:t>bool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try_lock</a:t>
            </a:r>
            <a:r>
              <a:rPr lang="en-US" sz="2000" dirty="0" smtClean="0">
                <a:solidFill>
                  <a:srgbClr val="00B0F0"/>
                </a:solidFill>
              </a:rPr>
              <a:t>()</a:t>
            </a:r>
          </a:p>
          <a:p>
            <a:r>
              <a:rPr lang="en-US" sz="2000" dirty="0" err="1" smtClean="0">
                <a:solidFill>
                  <a:srgbClr val="00B0F0"/>
                </a:solidFill>
              </a:rPr>
              <a:t>bool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try_lock_for</a:t>
            </a:r>
            <a:r>
              <a:rPr lang="en-US" sz="2000" dirty="0" smtClean="0">
                <a:solidFill>
                  <a:srgbClr val="00B0F0"/>
                </a:solidFill>
              </a:rPr>
              <a:t>(const </a:t>
            </a:r>
            <a:r>
              <a:rPr lang="en-US" sz="2000" dirty="0" err="1" smtClean="0">
                <a:solidFill>
                  <a:srgbClr val="00B0F0"/>
                </a:solidFill>
              </a:rPr>
              <a:t>chrono</a:t>
            </a:r>
            <a:r>
              <a:rPr lang="en-US" sz="2000" dirty="0" smtClean="0">
                <a:solidFill>
                  <a:srgbClr val="00B0F0"/>
                </a:solidFill>
              </a:rPr>
              <a:t>::duration);</a:t>
            </a:r>
          </a:p>
          <a:p>
            <a:r>
              <a:rPr lang="en-US" sz="2000" dirty="0" err="1" smtClean="0">
                <a:solidFill>
                  <a:srgbClr val="00B0F0"/>
                </a:solidFill>
              </a:rPr>
              <a:t>bool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try_lock_until</a:t>
            </a:r>
            <a:r>
              <a:rPr lang="en-US" sz="2000" dirty="0" smtClean="0">
                <a:solidFill>
                  <a:srgbClr val="00B0F0"/>
                </a:solidFill>
              </a:rPr>
              <a:t>(const </a:t>
            </a:r>
            <a:r>
              <a:rPr lang="en-US" sz="2000" dirty="0" err="1" smtClean="0">
                <a:solidFill>
                  <a:srgbClr val="00B0F0"/>
                </a:solidFill>
              </a:rPr>
              <a:t>chrono</a:t>
            </a:r>
            <a:r>
              <a:rPr lang="en-US" sz="2000" dirty="0" smtClean="0">
                <a:solidFill>
                  <a:srgbClr val="00B0F0"/>
                </a:solidFill>
              </a:rPr>
              <a:t>::</a:t>
            </a:r>
            <a:r>
              <a:rPr lang="en-US" sz="2000" dirty="0" err="1" smtClean="0">
                <a:solidFill>
                  <a:srgbClr val="00B0F0"/>
                </a:solidFill>
              </a:rPr>
              <a:t>time_point</a:t>
            </a:r>
            <a:r>
              <a:rPr lang="en-US" sz="2000" dirty="0" smtClean="0">
                <a:solidFill>
                  <a:srgbClr val="00B0F0"/>
                </a:solidFill>
              </a:rPr>
              <a:t>);</a:t>
            </a:r>
            <a:endParaRPr lang="es-EC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mutex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763286"/>
            <a:ext cx="5158817" cy="452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857224" y="2428868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void lock()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void unlock()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42910" y="3286124"/>
            <a:ext cx="2857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Si no se garantiza la mutua exclusión y se produce una interrupción entre el </a:t>
            </a:r>
            <a:r>
              <a:rPr lang="es-EC" sz="2000" dirty="0" err="1" smtClean="0"/>
              <a:t>if</a:t>
            </a:r>
            <a:r>
              <a:rPr lang="es-EC" sz="2000" dirty="0" smtClean="0"/>
              <a:t> y la asignación de valor, se puede calcular mal el valor máximo.  </a:t>
            </a:r>
            <a:endParaRPr lang="es-EC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3731" y="1643050"/>
            <a:ext cx="60674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5 Marcador de contenido"/>
          <p:cNvSpPr>
            <a:spLocks noGrp="1"/>
          </p:cNvSpPr>
          <p:nvPr>
            <p:ph idx="1"/>
          </p:nvPr>
        </p:nvSpPr>
        <p:spPr>
          <a:xfrm>
            <a:off x="71406" y="1571612"/>
            <a:ext cx="8472518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mutex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sp>
        <p:nvSpPr>
          <p:cNvPr id="6" name="5 Rectángulo"/>
          <p:cNvSpPr/>
          <p:nvPr/>
        </p:nvSpPr>
        <p:spPr>
          <a:xfrm>
            <a:off x="500034" y="2416726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00B0F0"/>
                </a:solidFill>
              </a:rPr>
              <a:t>bool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trylock</a:t>
            </a:r>
            <a:r>
              <a:rPr lang="en-US" dirty="0" smtClean="0">
                <a:solidFill>
                  <a:srgbClr val="00B0F0"/>
                </a:solidFill>
              </a:rPr>
              <a:t>()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00034" y="3111057"/>
            <a:ext cx="22860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Se intenta tomar el semáforo 10 veces, de no ser posible finaliza su ejecución.  </a:t>
            </a:r>
            <a:endParaRPr lang="es-EC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recursive_mutex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5065" y="2071678"/>
            <a:ext cx="4566092" cy="434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642910" y="3111057"/>
            <a:ext cx="35004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Mismo comportamiento que el </a:t>
            </a:r>
            <a:r>
              <a:rPr lang="es-EC" sz="2000" dirty="0" err="1" smtClean="0"/>
              <a:t>mutex</a:t>
            </a:r>
            <a:r>
              <a:rPr lang="es-EC" sz="2000" dirty="0" smtClean="0"/>
              <a:t>, solo que se puede tomar mas de una vez (por el mismo hilo) el mismo objeto </a:t>
            </a:r>
            <a:r>
              <a:rPr lang="es-EC" sz="2000" dirty="0" err="1" smtClean="0"/>
              <a:t>mutex</a:t>
            </a:r>
            <a:r>
              <a:rPr lang="es-EC" sz="2000" dirty="0" smtClean="0"/>
              <a:t> sin generar un bloqueo.   </a:t>
            </a:r>
            <a:endParaRPr lang="es-EC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timed_mutex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6325" y="2471759"/>
            <a:ext cx="7267575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500034" y="2000240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Se agrega la posibilidad de pedir el </a:t>
            </a:r>
            <a:r>
              <a:rPr lang="es-EC" sz="2000" dirty="0" err="1" smtClean="0"/>
              <a:t>mutex</a:t>
            </a:r>
            <a:r>
              <a:rPr lang="es-EC" sz="2000" dirty="0" smtClean="0"/>
              <a:t> por un tiempo.    </a:t>
            </a:r>
            <a:endParaRPr lang="es-EC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57784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lock_guard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989" y="3857629"/>
            <a:ext cx="804241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642910" y="2484775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Protege un </a:t>
            </a:r>
            <a:r>
              <a:rPr lang="es-EC" sz="2000" dirty="0" err="1" smtClean="0"/>
              <a:t>mutex</a:t>
            </a:r>
            <a:r>
              <a:rPr lang="es-EC" sz="2000" dirty="0" smtClean="0"/>
              <a:t>, al instanciar el constructor, </a:t>
            </a:r>
            <a:r>
              <a:rPr lang="es-EC" sz="2000" dirty="0" err="1" smtClean="0"/>
              <a:t>lockea</a:t>
            </a:r>
            <a:r>
              <a:rPr lang="es-EC" sz="2000" dirty="0" smtClean="0"/>
              <a:t> el </a:t>
            </a:r>
            <a:r>
              <a:rPr lang="es-EC" sz="2000" dirty="0" err="1" smtClean="0"/>
              <a:t>mutex</a:t>
            </a:r>
            <a:r>
              <a:rPr lang="es-EC" sz="2000" dirty="0" smtClean="0"/>
              <a:t> que contiene y al instanciarse su destructor lo libera.    </a:t>
            </a:r>
            <a:endParaRPr lang="es-EC"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9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43470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Python</a:t>
            </a:r>
            <a:r>
              <a:rPr lang="es-EC" dirty="0" smtClean="0">
                <a:solidFill>
                  <a:srgbClr val="00B050"/>
                </a:solidFill>
              </a:rPr>
              <a:t> (</a:t>
            </a:r>
            <a:r>
              <a:rPr lang="es-EC" dirty="0" err="1" smtClean="0">
                <a:solidFill>
                  <a:srgbClr val="00B050"/>
                </a:solidFill>
              </a:rPr>
              <a:t>threading</a:t>
            </a:r>
            <a:r>
              <a:rPr lang="es-EC" dirty="0" smtClean="0">
                <a:solidFill>
                  <a:srgbClr val="00B050"/>
                </a:solidFill>
              </a:rPr>
              <a:t>) – Clases</a:t>
            </a: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Lock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Rlock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Semaphore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BoundedSemaphore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Barrier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endParaRPr lang="es-EC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Python</a:t>
            </a:r>
            <a:r>
              <a:rPr lang="es-EC" dirty="0" smtClean="0">
                <a:solidFill>
                  <a:srgbClr val="00B050"/>
                </a:solidFill>
              </a:rPr>
              <a:t> (</a:t>
            </a:r>
            <a:r>
              <a:rPr lang="es-EC" dirty="0" err="1" smtClean="0">
                <a:solidFill>
                  <a:srgbClr val="00B050"/>
                </a:solidFill>
              </a:rPr>
              <a:t>threading</a:t>
            </a:r>
            <a:r>
              <a:rPr lang="es-EC" dirty="0" smtClean="0">
                <a:solidFill>
                  <a:srgbClr val="00B050"/>
                </a:solidFill>
              </a:rPr>
              <a:t>) </a:t>
            </a:r>
          </a:p>
          <a:p>
            <a:pPr lvl="1"/>
            <a:r>
              <a:rPr lang="es-EC" dirty="0" smtClean="0">
                <a:solidFill>
                  <a:srgbClr val="00B0F0"/>
                </a:solidFill>
              </a:rPr>
              <a:t>Algunos métodos</a:t>
            </a:r>
          </a:p>
          <a:p>
            <a:pPr lvl="2"/>
            <a:endParaRPr lang="es-EC" sz="2800" dirty="0" smtClean="0">
              <a:solidFill>
                <a:srgbClr val="00B050"/>
              </a:solidFill>
            </a:endParaRPr>
          </a:p>
          <a:p>
            <a:pPr lvl="1"/>
            <a:r>
              <a:rPr lang="es-EC" sz="2000" dirty="0" err="1" smtClean="0">
                <a:solidFill>
                  <a:srgbClr val="00B0F0"/>
                </a:solidFill>
              </a:rPr>
              <a:t>bool</a:t>
            </a:r>
            <a:r>
              <a:rPr lang="es-EC" sz="2000" dirty="0" smtClean="0">
                <a:solidFill>
                  <a:srgbClr val="00B0F0"/>
                </a:solidFill>
              </a:rPr>
              <a:t> </a:t>
            </a:r>
            <a:r>
              <a:rPr lang="es-EC" sz="2000" dirty="0" err="1" smtClean="0">
                <a:solidFill>
                  <a:srgbClr val="00B0F0"/>
                </a:solidFill>
              </a:rPr>
              <a:t>acquire</a:t>
            </a:r>
            <a:r>
              <a:rPr lang="es-EC" sz="2000" dirty="0" smtClean="0">
                <a:solidFill>
                  <a:srgbClr val="00B0F0"/>
                </a:solidFill>
              </a:rPr>
              <a:t>(</a:t>
            </a:r>
            <a:r>
              <a:rPr lang="es-EC" sz="2000" i="1" dirty="0" err="1" smtClean="0">
                <a:solidFill>
                  <a:srgbClr val="00B0F0"/>
                </a:solidFill>
              </a:rPr>
              <a:t>blocking</a:t>
            </a:r>
            <a:r>
              <a:rPr lang="es-EC" sz="2000" i="1" dirty="0" smtClean="0">
                <a:solidFill>
                  <a:srgbClr val="00B0F0"/>
                </a:solidFill>
              </a:rPr>
              <a:t>=True</a:t>
            </a:r>
            <a:r>
              <a:rPr lang="es-EC" sz="2000" dirty="0" smtClean="0">
                <a:solidFill>
                  <a:srgbClr val="00B0F0"/>
                </a:solidFill>
              </a:rPr>
              <a:t>, </a:t>
            </a:r>
            <a:r>
              <a:rPr lang="es-EC" sz="2000" i="1" dirty="0" err="1" smtClean="0">
                <a:solidFill>
                  <a:srgbClr val="00B0F0"/>
                </a:solidFill>
              </a:rPr>
              <a:t>timeout</a:t>
            </a:r>
            <a:r>
              <a:rPr lang="es-EC" sz="2000" i="1" dirty="0" smtClean="0">
                <a:solidFill>
                  <a:srgbClr val="00B0F0"/>
                </a:solidFill>
              </a:rPr>
              <a:t>=-1</a:t>
            </a:r>
            <a:r>
              <a:rPr lang="es-EC" sz="2000" dirty="0" smtClean="0">
                <a:solidFill>
                  <a:srgbClr val="00B0F0"/>
                </a:solidFill>
              </a:rPr>
              <a:t>)</a:t>
            </a:r>
            <a:endParaRPr lang="en-US" sz="2000" dirty="0" smtClean="0">
              <a:solidFill>
                <a:srgbClr val="00B0F0"/>
              </a:solidFill>
            </a:endParaRPr>
          </a:p>
          <a:p>
            <a:pPr lvl="1"/>
            <a:r>
              <a:rPr lang="en-US" sz="2000" dirty="0" smtClean="0">
                <a:solidFill>
                  <a:srgbClr val="00B0F0"/>
                </a:solidFill>
              </a:rPr>
              <a:t>release()</a:t>
            </a:r>
          </a:p>
          <a:p>
            <a:pPr lvl="1"/>
            <a:r>
              <a:rPr lang="en-US" sz="2000" dirty="0" err="1" smtClean="0">
                <a:solidFill>
                  <a:srgbClr val="00B0F0"/>
                </a:solidFill>
              </a:rPr>
              <a:t>bool</a:t>
            </a:r>
            <a:r>
              <a:rPr lang="en-US" sz="2000" dirty="0" smtClean="0">
                <a:solidFill>
                  <a:srgbClr val="00B0F0"/>
                </a:solidFill>
              </a:rPr>
              <a:t> locked()</a:t>
            </a:r>
          </a:p>
          <a:p>
            <a:pPr lvl="1"/>
            <a:r>
              <a:rPr lang="es-EC" sz="2000" dirty="0" err="1" smtClean="0">
                <a:solidFill>
                  <a:srgbClr val="00B0F0"/>
                </a:solidFill>
              </a:rPr>
              <a:t>wait</a:t>
            </a:r>
            <a:r>
              <a:rPr lang="es-EC" sz="2000" dirty="0" smtClean="0">
                <a:solidFill>
                  <a:srgbClr val="00B0F0"/>
                </a:solidFill>
              </a:rPr>
              <a:t>(</a:t>
            </a:r>
            <a:r>
              <a:rPr lang="es-EC" sz="2000" i="1" dirty="0" err="1" smtClean="0">
                <a:solidFill>
                  <a:srgbClr val="00B0F0"/>
                </a:solidFill>
              </a:rPr>
              <a:t>timeout</a:t>
            </a:r>
            <a:r>
              <a:rPr lang="es-EC" sz="2000" i="1" dirty="0" smtClean="0">
                <a:solidFill>
                  <a:srgbClr val="00B0F0"/>
                </a:solidFill>
              </a:rPr>
              <a:t>=</a:t>
            </a:r>
            <a:r>
              <a:rPr lang="es-EC" sz="2000" i="1" dirty="0" err="1" smtClean="0">
                <a:solidFill>
                  <a:srgbClr val="00B0F0"/>
                </a:solidFill>
              </a:rPr>
              <a:t>None</a:t>
            </a:r>
            <a:r>
              <a:rPr lang="es-EC" sz="2000" dirty="0" smtClean="0">
                <a:solidFill>
                  <a:srgbClr val="00B0F0"/>
                </a:solidFill>
              </a:rPr>
              <a:t>)</a:t>
            </a:r>
          </a:p>
          <a:p>
            <a:endParaRPr lang="es-EC" dirty="0" smtClean="0"/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Class</a:t>
            </a:r>
            <a:r>
              <a:rPr lang="es-EC" dirty="0" smtClean="0">
                <a:solidFill>
                  <a:srgbClr val="00B050"/>
                </a:solidFill>
              </a:rPr>
              <a:t> </a:t>
            </a:r>
            <a:r>
              <a:rPr lang="es-EC" dirty="0" err="1" smtClean="0">
                <a:solidFill>
                  <a:srgbClr val="00B050"/>
                </a:solidFill>
              </a:rPr>
              <a:t>Lock</a:t>
            </a:r>
            <a:r>
              <a:rPr lang="es-EC" dirty="0" smtClean="0">
                <a:solidFill>
                  <a:srgbClr val="00B050"/>
                </a:solidFill>
              </a:rPr>
              <a:t>()</a:t>
            </a:r>
          </a:p>
          <a:p>
            <a:endParaRPr lang="es-EC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30" y="2357430"/>
            <a:ext cx="48387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Class</a:t>
            </a:r>
            <a:r>
              <a:rPr lang="es-EC" dirty="0" smtClean="0">
                <a:solidFill>
                  <a:srgbClr val="00B050"/>
                </a:solidFill>
              </a:rPr>
              <a:t> </a:t>
            </a:r>
            <a:r>
              <a:rPr lang="es-EC" dirty="0" err="1" smtClean="0">
                <a:solidFill>
                  <a:srgbClr val="00B050"/>
                </a:solidFill>
              </a:rPr>
              <a:t>Semaphore</a:t>
            </a:r>
            <a:r>
              <a:rPr lang="es-EC" dirty="0" smtClean="0">
                <a:solidFill>
                  <a:srgbClr val="00B050"/>
                </a:solidFill>
              </a:rPr>
              <a:t>(</a:t>
            </a:r>
            <a:r>
              <a:rPr lang="es-EC" dirty="0" err="1" smtClean="0">
                <a:solidFill>
                  <a:srgbClr val="00B050"/>
                </a:solidFill>
              </a:rPr>
              <a:t>value</a:t>
            </a:r>
            <a:r>
              <a:rPr lang="es-EC" dirty="0" smtClean="0">
                <a:solidFill>
                  <a:srgbClr val="00B050"/>
                </a:solidFill>
              </a:rPr>
              <a:t>=1)</a:t>
            </a:r>
          </a:p>
          <a:p>
            <a:endParaRPr lang="es-EC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513342"/>
            <a:ext cx="4714908" cy="383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Class</a:t>
            </a:r>
            <a:r>
              <a:rPr lang="es-EC" dirty="0" smtClean="0">
                <a:solidFill>
                  <a:srgbClr val="00B050"/>
                </a:solidFill>
              </a:rPr>
              <a:t> </a:t>
            </a:r>
            <a:r>
              <a:rPr lang="es-EC" dirty="0" err="1" smtClean="0">
                <a:solidFill>
                  <a:srgbClr val="00B050"/>
                </a:solidFill>
              </a:rPr>
              <a:t>BoundedSemaphore</a:t>
            </a:r>
            <a:r>
              <a:rPr lang="es-EC" dirty="0" smtClean="0">
                <a:solidFill>
                  <a:srgbClr val="00B050"/>
                </a:solidFill>
              </a:rPr>
              <a:t>(</a:t>
            </a:r>
            <a:r>
              <a:rPr lang="es-EC" dirty="0" err="1" smtClean="0">
                <a:solidFill>
                  <a:srgbClr val="00B050"/>
                </a:solidFill>
              </a:rPr>
              <a:t>value</a:t>
            </a:r>
            <a:r>
              <a:rPr lang="es-EC" dirty="0" smtClean="0">
                <a:solidFill>
                  <a:srgbClr val="00B050"/>
                </a:solidFill>
              </a:rPr>
              <a:t>=1)</a:t>
            </a:r>
          </a:p>
          <a:p>
            <a:endParaRPr lang="es-EC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394145"/>
            <a:ext cx="5072098" cy="395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sz="2400" dirty="0" err="1" smtClean="0">
                <a:solidFill>
                  <a:srgbClr val="00B050"/>
                </a:solidFill>
              </a:rPr>
              <a:t>Class</a:t>
            </a:r>
            <a:r>
              <a:rPr lang="es-EC" sz="2800" dirty="0" smtClean="0">
                <a:solidFill>
                  <a:srgbClr val="00B050"/>
                </a:solidFill>
              </a:rPr>
              <a:t> </a:t>
            </a:r>
            <a:r>
              <a:rPr lang="es-EC" sz="2800" dirty="0" err="1" smtClean="0">
                <a:solidFill>
                  <a:srgbClr val="00B050"/>
                </a:solidFill>
              </a:rPr>
              <a:t>B</a:t>
            </a:r>
            <a:r>
              <a:rPr lang="es-EC" sz="2400" dirty="0" err="1" smtClean="0">
                <a:solidFill>
                  <a:srgbClr val="00B050"/>
                </a:solidFill>
              </a:rPr>
              <a:t>arrier</a:t>
            </a:r>
            <a:endParaRPr lang="es-EC" sz="2400" dirty="0" smtClean="0">
              <a:solidFill>
                <a:srgbClr val="00B050"/>
              </a:solidFill>
            </a:endParaRPr>
          </a:p>
          <a:p>
            <a:pPr marL="438150" indent="9525">
              <a:buNone/>
            </a:pPr>
            <a:r>
              <a:rPr lang="es-EC" sz="2400" dirty="0" smtClean="0">
                <a:solidFill>
                  <a:srgbClr val="00B050"/>
                </a:solidFill>
              </a:rPr>
              <a:t>(</a:t>
            </a:r>
          </a:p>
          <a:p>
            <a:pPr marL="438150" indent="9525">
              <a:buNone/>
            </a:pPr>
            <a:r>
              <a:rPr lang="es-EC" sz="2400" i="1" dirty="0" smtClean="0">
                <a:solidFill>
                  <a:srgbClr val="00B050"/>
                </a:solidFill>
              </a:rPr>
              <a:t>  </a:t>
            </a:r>
            <a:r>
              <a:rPr lang="es-EC" sz="2400" i="1" dirty="0" err="1" smtClean="0">
                <a:solidFill>
                  <a:srgbClr val="00B050"/>
                </a:solidFill>
              </a:rPr>
              <a:t>parties</a:t>
            </a:r>
            <a:r>
              <a:rPr lang="es-EC" sz="2400" dirty="0" smtClean="0">
                <a:solidFill>
                  <a:srgbClr val="00B050"/>
                </a:solidFill>
              </a:rPr>
              <a:t>,</a:t>
            </a:r>
          </a:p>
          <a:p>
            <a:pPr marL="438150" indent="9525">
              <a:buNone/>
            </a:pPr>
            <a:r>
              <a:rPr lang="es-EC" sz="2400" i="1" dirty="0" smtClean="0">
                <a:solidFill>
                  <a:srgbClr val="00B050"/>
                </a:solidFill>
              </a:rPr>
              <a:t>  </a:t>
            </a:r>
            <a:r>
              <a:rPr lang="es-EC" sz="2400" i="1" dirty="0" err="1" smtClean="0">
                <a:solidFill>
                  <a:srgbClr val="00B050"/>
                </a:solidFill>
              </a:rPr>
              <a:t>action</a:t>
            </a:r>
            <a:r>
              <a:rPr lang="es-EC" sz="2400" i="1" dirty="0" smtClean="0">
                <a:solidFill>
                  <a:srgbClr val="00B050"/>
                </a:solidFill>
              </a:rPr>
              <a:t>=</a:t>
            </a:r>
            <a:r>
              <a:rPr lang="es-EC" sz="2400" i="1" dirty="0" err="1" smtClean="0">
                <a:solidFill>
                  <a:srgbClr val="00B050"/>
                </a:solidFill>
              </a:rPr>
              <a:t>None</a:t>
            </a:r>
            <a:r>
              <a:rPr lang="es-EC" sz="2400" i="1" dirty="0" smtClean="0">
                <a:solidFill>
                  <a:srgbClr val="00B050"/>
                </a:solidFill>
              </a:rPr>
              <a:t>,</a:t>
            </a:r>
          </a:p>
          <a:p>
            <a:pPr marL="438150" indent="9525">
              <a:buNone/>
            </a:pPr>
            <a:r>
              <a:rPr lang="es-EC" sz="2400" dirty="0" smtClean="0">
                <a:solidFill>
                  <a:srgbClr val="00B050"/>
                </a:solidFill>
              </a:rPr>
              <a:t>  </a:t>
            </a:r>
            <a:r>
              <a:rPr lang="es-EC" sz="2400" i="1" dirty="0" err="1" smtClean="0">
                <a:solidFill>
                  <a:srgbClr val="00B050"/>
                </a:solidFill>
              </a:rPr>
              <a:t>timeout</a:t>
            </a:r>
            <a:r>
              <a:rPr lang="es-EC" sz="2400" i="1" dirty="0" smtClean="0">
                <a:solidFill>
                  <a:srgbClr val="00B050"/>
                </a:solidFill>
              </a:rPr>
              <a:t>=</a:t>
            </a:r>
            <a:r>
              <a:rPr lang="es-EC" sz="2400" i="1" dirty="0" err="1" smtClean="0">
                <a:solidFill>
                  <a:srgbClr val="00B050"/>
                </a:solidFill>
              </a:rPr>
              <a:t>None</a:t>
            </a:r>
            <a:endParaRPr lang="es-EC" sz="2400" i="1" dirty="0" smtClean="0">
              <a:solidFill>
                <a:srgbClr val="00B050"/>
              </a:solidFill>
            </a:endParaRPr>
          </a:p>
          <a:p>
            <a:pPr marL="438150" indent="9525">
              <a:buNone/>
            </a:pPr>
            <a:r>
              <a:rPr lang="es-EC" sz="2400" dirty="0" smtClean="0">
                <a:solidFill>
                  <a:srgbClr val="00B050"/>
                </a:solidFill>
              </a:rPr>
              <a:t>)</a:t>
            </a:r>
            <a:endParaRPr lang="es-EC" sz="2800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833583"/>
            <a:ext cx="52578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35771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Java</a:t>
            </a: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Synchronized</a:t>
            </a:r>
            <a:endParaRPr lang="es-EC" dirty="0" smtClean="0">
              <a:solidFill>
                <a:srgbClr val="00B050"/>
              </a:solidFill>
            </a:endParaRP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Semaphore</a:t>
            </a:r>
            <a:r>
              <a:rPr lang="es-EC" dirty="0" smtClean="0">
                <a:solidFill>
                  <a:srgbClr val="00B050"/>
                </a:solidFill>
              </a:rPr>
              <a:t> </a:t>
            </a:r>
          </a:p>
          <a:p>
            <a:pPr lvl="2"/>
            <a:r>
              <a:rPr lang="es-EC" dirty="0" err="1" smtClean="0">
                <a:solidFill>
                  <a:srgbClr val="00B0F0"/>
                </a:solidFill>
              </a:rPr>
              <a:t>java.util.concurrent.Semaphore</a:t>
            </a:r>
            <a:endParaRPr lang="es-EC" dirty="0" smtClean="0">
              <a:solidFill>
                <a:srgbClr val="00B0F0"/>
              </a:solidFill>
            </a:endParaRPr>
          </a:p>
          <a:p>
            <a:pPr lvl="1"/>
            <a:r>
              <a:rPr lang="es-EC" dirty="0" err="1" smtClean="0">
                <a:solidFill>
                  <a:srgbClr val="00B050"/>
                </a:solidFill>
              </a:rPr>
              <a:t>ReentrantLock</a:t>
            </a:r>
            <a:r>
              <a:rPr lang="es-EC" dirty="0" smtClean="0">
                <a:solidFill>
                  <a:srgbClr val="00B050"/>
                </a:solidFill>
              </a:rPr>
              <a:t>	</a:t>
            </a:r>
          </a:p>
          <a:p>
            <a:pPr lvl="2"/>
            <a:r>
              <a:rPr lang="es-EC" dirty="0" err="1" smtClean="0">
                <a:solidFill>
                  <a:srgbClr val="00B0F0"/>
                </a:solidFill>
              </a:rPr>
              <a:t>java.util.concurrent.locks.ReentrantLock</a:t>
            </a:r>
            <a:endParaRPr lang="es-EC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72032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Synchronized</a:t>
            </a:r>
            <a:endParaRPr lang="es-EC" dirty="0" smtClean="0">
              <a:solidFill>
                <a:srgbClr val="00B05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9608" y="2716886"/>
            <a:ext cx="6121350" cy="32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43470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Synchronized</a:t>
            </a:r>
            <a:endParaRPr lang="es-EC" dirty="0" smtClean="0">
              <a:solidFill>
                <a:srgbClr val="00B05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9" y="2357430"/>
            <a:ext cx="5609512" cy="410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10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Semaphore</a:t>
            </a:r>
            <a:endParaRPr lang="es-EC" dirty="0" smtClean="0">
              <a:solidFill>
                <a:srgbClr val="00B05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604985"/>
            <a:ext cx="530542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Sincronización de hilos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err="1" smtClean="0">
                <a:solidFill>
                  <a:srgbClr val="00B050"/>
                </a:solidFill>
              </a:rPr>
              <a:t>ReentrantLock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9543" y="2143116"/>
            <a:ext cx="52101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Variables atómicas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C++11 &lt;</a:t>
            </a:r>
            <a:r>
              <a:rPr lang="es-EC" dirty="0" err="1" smtClean="0">
                <a:solidFill>
                  <a:srgbClr val="00B050"/>
                </a:solidFill>
              </a:rPr>
              <a:t>atomic</a:t>
            </a:r>
            <a:r>
              <a:rPr lang="es-EC" dirty="0" smtClean="0">
                <a:solidFill>
                  <a:srgbClr val="00B050"/>
                </a:solidFill>
              </a:rPr>
              <a:t>&gt;</a:t>
            </a:r>
          </a:p>
          <a:p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atomic</a:t>
            </a:r>
            <a:endParaRPr lang="es-EC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786058"/>
            <a:ext cx="5529271" cy="378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Variables atómicas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Java </a:t>
            </a:r>
            <a:r>
              <a:rPr lang="es-EC" dirty="0" err="1" smtClean="0">
                <a:solidFill>
                  <a:srgbClr val="00B050"/>
                </a:solidFill>
              </a:rPr>
              <a:t>java.util.concurrent.atomic</a:t>
            </a:r>
            <a:endParaRPr lang="es-EC" dirty="0" smtClean="0">
              <a:solidFill>
                <a:srgbClr val="00B050"/>
              </a:solidFill>
            </a:endParaRPr>
          </a:p>
          <a:p>
            <a:r>
              <a:rPr lang="es-EC" sz="2400" dirty="0" err="1" smtClean="0">
                <a:solidFill>
                  <a:srgbClr val="00B050"/>
                </a:solidFill>
              </a:rPr>
              <a:t>AtomicInteger</a:t>
            </a:r>
            <a:endParaRPr lang="es-EC" sz="2400" dirty="0" smtClean="0">
              <a:solidFill>
                <a:srgbClr val="00B050"/>
              </a:solidFill>
            </a:endParaRPr>
          </a:p>
          <a:p>
            <a:endParaRPr lang="es-EC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500306"/>
            <a:ext cx="56578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Referencias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142844" y="1643050"/>
            <a:ext cx="8858312" cy="45720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2"/>
              </a:rPr>
              <a:t>https://cplusplus.com/reference/mutex/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3"/>
              </a:rPr>
              <a:t>https://docs.python.org/es/3.8/library/threading.html#lock-objects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4"/>
              </a:rPr>
              <a:t>https://docs.oracle.com/javase/tutorial/essential/concurrency/syncmeth.html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5"/>
              </a:rPr>
              <a:t>https://docs.oracle.com/javase/8/docs/api/java/util/concurrent/Semaphore.html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6"/>
              </a:rPr>
              <a:t>https://docs.oracle.com/javase/8/docs/api/java/util/concurrent/locks/ReentrantLock.html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7"/>
              </a:rPr>
              <a:t>https://jenkov.com/tutorials/java-util-concurrent/atomicinteger.html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8"/>
              </a:rPr>
              <a:t>https://cplusplus.com/reference/atomic/atomic/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ersonalizado 1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8996</TotalTime>
  <Words>1832</Words>
  <Application>Microsoft Office PowerPoint</Application>
  <PresentationFormat>Presentación en pantalla (4:3)</PresentationFormat>
  <Paragraphs>502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5" baseType="lpstr">
      <vt:lpstr>Módulo</vt:lpstr>
      <vt:lpstr>Problemas en concurrencia</vt:lpstr>
      <vt:lpstr>Sincronización</vt:lpstr>
      <vt:lpstr>Algunos conceptos</vt:lpstr>
      <vt:lpstr>Operación atómica</vt:lpstr>
      <vt:lpstr>Operación atómica</vt:lpstr>
      <vt:lpstr>Operación atómica</vt:lpstr>
      <vt:lpstr>Operación atómica</vt:lpstr>
      <vt:lpstr>Operación atómica</vt:lpstr>
      <vt:lpstr>Condición de carrera</vt:lpstr>
      <vt:lpstr>Condición de carrera</vt:lpstr>
      <vt:lpstr>Condiciones de Bernstein</vt:lpstr>
      <vt:lpstr>Condiciones de Bernstein</vt:lpstr>
      <vt:lpstr>Condiciones de Bernstein</vt:lpstr>
      <vt:lpstr>Condiciones de Bernstein</vt:lpstr>
      <vt:lpstr>Región crítica</vt:lpstr>
      <vt:lpstr>Mutua exclusión</vt:lpstr>
      <vt:lpstr>Garantías del protocolo</vt:lpstr>
      <vt:lpstr>Algoritmos con espera activa</vt:lpstr>
      <vt:lpstr>Algoritmos con espera activa</vt:lpstr>
      <vt:lpstr>Algoritmos con espera activa</vt:lpstr>
      <vt:lpstr>Algoritmos con espera activa</vt:lpstr>
      <vt:lpstr>Algoritmos con espera activa</vt:lpstr>
      <vt:lpstr>Mecanismos de hardware</vt:lpstr>
      <vt:lpstr>Mecanismos de hardware</vt:lpstr>
      <vt:lpstr>Mecanismos de hardware</vt:lpstr>
      <vt:lpstr>Mecanismos de hardware</vt:lpstr>
      <vt:lpstr>Mecanismos de hardware</vt:lpstr>
      <vt:lpstr>Mecanismos del S.O. y lenguajes de programación</vt:lpstr>
      <vt:lpstr>Mecanismos del S.O. y lenguajes de programación</vt:lpstr>
      <vt:lpstr>Principales problemas</vt:lpstr>
      <vt:lpstr>Bloqueo Mutuo (Deadlock)</vt:lpstr>
      <vt:lpstr>Bloqueo Mutuo (Deadlock)</vt:lpstr>
      <vt:lpstr>Bloqueo Mutuo (Deadlock)</vt:lpstr>
      <vt:lpstr>Inanición (Starvation)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Sincronización de hilos</vt:lpstr>
      <vt:lpstr>Variables atómicas</vt:lpstr>
      <vt:lpstr>Variables atómicas</vt:lpstr>
      <vt:lpstr>Referencias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entre procesos</dc:title>
  <dc:creator>Dario</dc:creator>
  <cp:lastModifiedBy>Dario</cp:lastModifiedBy>
  <cp:revision>2028</cp:revision>
  <dcterms:created xsi:type="dcterms:W3CDTF">2023-03-06T15:17:20Z</dcterms:created>
  <dcterms:modified xsi:type="dcterms:W3CDTF">2023-09-20T16:33:58Z</dcterms:modified>
</cp:coreProperties>
</file>